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7"/>
  </p:notesMasterIdLst>
  <p:sldIdLst>
    <p:sldId id="256" r:id="rId3"/>
    <p:sldId id="257" r:id="rId4"/>
    <p:sldId id="307" r:id="rId5"/>
    <p:sldId id="263" r:id="rId6"/>
    <p:sldId id="309" r:id="rId7"/>
    <p:sldId id="323" r:id="rId8"/>
    <p:sldId id="311" r:id="rId9"/>
    <p:sldId id="290" r:id="rId10"/>
    <p:sldId id="313" r:id="rId11"/>
    <p:sldId id="325" r:id="rId12"/>
    <p:sldId id="312" r:id="rId13"/>
    <p:sldId id="314" r:id="rId14"/>
    <p:sldId id="316" r:id="rId15"/>
    <p:sldId id="327" r:id="rId16"/>
    <p:sldId id="315" r:id="rId17"/>
    <p:sldId id="317" r:id="rId18"/>
    <p:sldId id="319" r:id="rId19"/>
    <p:sldId id="326" r:id="rId20"/>
    <p:sldId id="324" r:id="rId21"/>
    <p:sldId id="328" r:id="rId22"/>
    <p:sldId id="318" r:id="rId23"/>
    <p:sldId id="320" r:id="rId24"/>
    <p:sldId id="322" r:id="rId25"/>
    <p:sldId id="321" r:id="rId26"/>
  </p:sldIdLst>
  <p:sldSz cx="12192000" cy="6858000"/>
  <p:notesSz cx="7559675" cy="106918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6">
          <p15:clr>
            <a:srgbClr val="A4A3A4"/>
          </p15:clr>
        </p15:guide>
        <p15:guide id="2" pos="93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e van Berkel" initials="EvB" lastIdx="47" clrIdx="0">
    <p:extLst/>
  </p:cmAuthor>
  <p:cmAuthor id="2" name="Aster Boeschoten" initials="AB" lastIdx="2" clrIdx="1">
    <p:extLst>
      <p:ext uri="{19B8F6BF-5375-455C-9EA6-DF929625EA0E}">
        <p15:presenceInfo xmlns:p15="http://schemas.microsoft.com/office/powerpoint/2012/main" userId="S-1-5-21-1982372317-2837371276-3961410776-18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1A2A7"/>
    <a:srgbClr val="8FCAE7"/>
    <a:srgbClr val="C3C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9" autoAdjust="0"/>
    <p:restoredTop sz="85101" autoAdjust="0"/>
  </p:normalViewPr>
  <p:slideViewPr>
    <p:cSldViewPr snapToGrid="0">
      <p:cViewPr varScale="1">
        <p:scale>
          <a:sx n="95" d="100"/>
          <a:sy n="95" d="100"/>
        </p:scale>
        <p:origin x="402" y="96"/>
      </p:cViewPr>
      <p:guideLst>
        <p:guide orient="horz" pos="2116"/>
        <p:guide pos="936"/>
      </p:guideLst>
    </p:cSldViewPr>
  </p:slideViewPr>
  <p:notesTextViewPr>
    <p:cViewPr>
      <p:scale>
        <a:sx n="1" d="1"/>
        <a:sy n="1" d="1"/>
      </p:scale>
      <p:origin x="0" y="-144"/>
    </p:cViewPr>
  </p:notesTextViewPr>
  <p:notesViewPr>
    <p:cSldViewPr snapToGrid="0">
      <p:cViewPr varScale="1">
        <p:scale>
          <a:sx n="73" d="100"/>
          <a:sy n="73"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 name="PlaceHolder 1"/>
          <p:cNvSpPr>
            <a:spLocks noGrp="1"/>
          </p:cNvSpPr>
          <p:nvPr>
            <p:ph type="body"/>
          </p:nvPr>
        </p:nvSpPr>
        <p:spPr>
          <a:xfrm>
            <a:off x="756000" y="5078520"/>
            <a:ext cx="6047640" cy="4811040"/>
          </a:xfrm>
          <a:prstGeom prst="rect">
            <a:avLst/>
          </a:prstGeom>
        </p:spPr>
        <p:txBody>
          <a:bodyPr lIns="0" tIns="0" rIns="0" bIns="0"/>
          <a:lstStyle/>
          <a:p>
            <a:r>
              <a:rPr lang="en-US" sz="2000">
                <a:latin typeface="Arial"/>
              </a:rPr>
              <a:t>Click to edit the notes format</a:t>
            </a:r>
            <a:endParaRPr/>
          </a:p>
        </p:txBody>
      </p:sp>
      <p:sp>
        <p:nvSpPr>
          <p:cNvPr id="80" name="PlaceHolder 2"/>
          <p:cNvSpPr>
            <a:spLocks noGrp="1"/>
          </p:cNvSpPr>
          <p:nvPr>
            <p:ph type="hdr"/>
          </p:nvPr>
        </p:nvSpPr>
        <p:spPr>
          <a:xfrm>
            <a:off x="0" y="0"/>
            <a:ext cx="3280680" cy="534240"/>
          </a:xfrm>
          <a:prstGeom prst="rect">
            <a:avLst/>
          </a:prstGeom>
        </p:spPr>
        <p:txBody>
          <a:bodyPr lIns="0" tIns="0" rIns="0" bIns="0"/>
          <a:lstStyle/>
          <a:p>
            <a:r>
              <a:rPr lang="en-US" sz="1400">
                <a:latin typeface="Times New Roman"/>
              </a:rPr>
              <a:t>&lt;header&gt;</a:t>
            </a:r>
            <a:endParaRPr/>
          </a:p>
        </p:txBody>
      </p:sp>
      <p:sp>
        <p:nvSpPr>
          <p:cNvPr id="81" name="PlaceHolder 3"/>
          <p:cNvSpPr>
            <a:spLocks noGrp="1"/>
          </p:cNvSpPr>
          <p:nvPr>
            <p:ph type="dt"/>
          </p:nvPr>
        </p:nvSpPr>
        <p:spPr>
          <a:xfrm>
            <a:off x="4278960" y="0"/>
            <a:ext cx="3280680" cy="534240"/>
          </a:xfrm>
          <a:prstGeom prst="rect">
            <a:avLst/>
          </a:prstGeom>
        </p:spPr>
        <p:txBody>
          <a:bodyPr lIns="0" tIns="0" rIns="0" bIns="0"/>
          <a:lstStyle/>
          <a:p>
            <a:pPr algn="r"/>
            <a:r>
              <a:rPr lang="en-US" sz="1400">
                <a:latin typeface="Times New Roman"/>
              </a:rPr>
              <a:t>&lt;date/time&gt;</a:t>
            </a:r>
            <a:endParaRPr/>
          </a:p>
        </p:txBody>
      </p:sp>
      <p:sp>
        <p:nvSpPr>
          <p:cNvPr id="82" name="PlaceHolder 4"/>
          <p:cNvSpPr>
            <a:spLocks noGrp="1"/>
          </p:cNvSpPr>
          <p:nvPr>
            <p:ph type="ftr"/>
          </p:nvPr>
        </p:nvSpPr>
        <p:spPr>
          <a:xfrm>
            <a:off x="0" y="10157400"/>
            <a:ext cx="3280680" cy="534240"/>
          </a:xfrm>
          <a:prstGeom prst="rect">
            <a:avLst/>
          </a:prstGeom>
        </p:spPr>
        <p:txBody>
          <a:bodyPr lIns="0" tIns="0" rIns="0" bIns="0" anchor="b"/>
          <a:lstStyle/>
          <a:p>
            <a:r>
              <a:rPr lang="en-US" sz="1400">
                <a:latin typeface="Times New Roman"/>
              </a:rPr>
              <a:t>&lt;footer&gt;</a:t>
            </a:r>
            <a:endParaRPr/>
          </a:p>
        </p:txBody>
      </p:sp>
      <p:sp>
        <p:nvSpPr>
          <p:cNvPr id="83" name="PlaceHolder 5"/>
          <p:cNvSpPr>
            <a:spLocks noGrp="1"/>
          </p:cNvSpPr>
          <p:nvPr>
            <p:ph type="sldNum"/>
          </p:nvPr>
        </p:nvSpPr>
        <p:spPr>
          <a:xfrm>
            <a:off x="4278960" y="10157400"/>
            <a:ext cx="3280680" cy="534240"/>
          </a:xfrm>
          <a:prstGeom prst="rect">
            <a:avLst/>
          </a:prstGeom>
        </p:spPr>
        <p:txBody>
          <a:bodyPr lIns="0" tIns="0" rIns="0" bIns="0" anchor="b"/>
          <a:lstStyle/>
          <a:p>
            <a:pPr algn="r"/>
            <a:fld id="{4C498A4A-A023-47F4-B70A-B714F356FDF4}" type="slidenum">
              <a:rPr lang="en-US" sz="1400">
                <a:latin typeface="Times New Roman"/>
              </a:rPr>
              <a:t>‹#›</a:t>
            </a:fld>
            <a:endParaRPr/>
          </a:p>
        </p:txBody>
      </p:sp>
    </p:spTree>
    <p:extLst>
      <p:ext uri="{BB962C8B-B14F-4D97-AF65-F5344CB8AC3E}">
        <p14:creationId xmlns:p14="http://schemas.microsoft.com/office/powerpoint/2010/main" val="105227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file:///C:\Users\AppData\Local\Box\Box%20Edit\Documents\16572845445\www.greenpeace.nl\campaigns\oerbossen-2\Bio-energi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p:cNvSpPr>
          <p:nvPr>
            <p:ph type="body"/>
          </p:nvPr>
        </p:nvSpPr>
        <p:spPr>
          <a:xfrm>
            <a:off x="756000" y="5078520"/>
            <a:ext cx="6047640" cy="48110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Achtergrondinformatie</a:t>
            </a:r>
            <a:r>
              <a:rPr lang="en-US" b="1" dirty="0" smtClean="0"/>
              <a:t>: </a:t>
            </a:r>
            <a:r>
              <a:rPr lang="nl-NL" sz="1200" b="0" i="0" kern="1200" dirty="0" smtClean="0">
                <a:solidFill>
                  <a:schemeClr val="tx1"/>
                </a:solidFill>
                <a:effectLst/>
                <a:latin typeface="+mn-lt"/>
                <a:ea typeface="+mn-ea"/>
                <a:cs typeface="+mn-cs"/>
              </a:rPr>
              <a:t>Dit lesmateriaal is ontwikkeld door Greenpeace. Greenpeace is een organisatie die wereldwijd opkomt voor het milieu. We willen de natuur en de dieren daarin beschermen. Hoe we dat doen? Door uit te zoeken welke problemen er zijn. En over oplossingen te praten met bedrijven, regeringen en andere belangrijke mensen. Als dit niet werkt, voeren we actie. Dit doen we ook voor het bedreigde Noordpoolgebied.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effectLst/>
                <a:latin typeface="+mn-lt"/>
                <a:ea typeface="+mn-ea"/>
                <a:cs typeface="+mn-cs"/>
              </a:rPr>
              <a:t>Uitleg Greenpeace: </a:t>
            </a:r>
            <a:r>
              <a:rPr lang="nl-NL" sz="1200" b="0" kern="1200" dirty="0" smtClean="0">
                <a:solidFill>
                  <a:schemeClr val="tx1"/>
                </a:solidFill>
                <a:effectLst/>
                <a:latin typeface="+mn-lt"/>
                <a:ea typeface="+mn-ea"/>
                <a:cs typeface="+mn-cs"/>
              </a:rPr>
              <a:t>Deze</a:t>
            </a:r>
            <a:r>
              <a:rPr lang="nl-NL" sz="1200" b="0" kern="1200" baseline="0" dirty="0" smtClean="0">
                <a:solidFill>
                  <a:schemeClr val="tx1"/>
                </a:solidFill>
                <a:effectLst/>
                <a:latin typeface="+mn-lt"/>
                <a:ea typeface="+mn-ea"/>
                <a:cs typeface="+mn-cs"/>
              </a:rPr>
              <a:t> lessen zijn gemaakt door Greenpeace. Greenpeace</a:t>
            </a:r>
            <a:r>
              <a:rPr lang="nl-NL" sz="1200" kern="1200" dirty="0" smtClean="0">
                <a:solidFill>
                  <a:schemeClr val="tx1"/>
                </a:solidFill>
                <a:effectLst/>
                <a:latin typeface="+mn-lt"/>
                <a:ea typeface="+mn-ea"/>
                <a:cs typeface="+mn-cs"/>
              </a:rPr>
              <a:t> is een milieuorganisatie. “green” (groen) staat voor alles wat leeft en groeit: het milieu. “</a:t>
            </a:r>
            <a:r>
              <a:rPr lang="nl-NL" sz="1200" kern="1200" dirty="0" err="1" smtClean="0">
                <a:solidFill>
                  <a:schemeClr val="tx1"/>
                </a:solidFill>
                <a:effectLst/>
                <a:latin typeface="+mn-lt"/>
                <a:ea typeface="+mn-ea"/>
                <a:cs typeface="+mn-cs"/>
              </a:rPr>
              <a:t>peace</a:t>
            </a:r>
            <a:r>
              <a:rPr lang="nl-NL" sz="1200" kern="1200" dirty="0" smtClean="0">
                <a:solidFill>
                  <a:schemeClr val="tx1"/>
                </a:solidFill>
                <a:effectLst/>
                <a:latin typeface="+mn-lt"/>
                <a:ea typeface="+mn-ea"/>
                <a:cs typeface="+mn-cs"/>
              </a:rPr>
              <a:t>” betekent vrede. Want Greenpeace voert altijd op een vreedzame manier actie. En dat actievoeren, dat doen we pas als praten niet helpt. Samen met jullie strijden we voor een schoon en gezond milieu voor iedereen op de wereld! Kijk voor meer info op www.greenpeacekids.nl.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kern="1200" dirty="0" smtClean="0">
              <a:solidFill>
                <a:schemeClr val="tx1"/>
              </a:solidFill>
              <a:effectLst/>
              <a:latin typeface="+mn-lt"/>
              <a:ea typeface="+mn-ea"/>
              <a:cs typeface="+mn-cs"/>
            </a:endParaRPr>
          </a:p>
          <a:p>
            <a:endParaRPr b="1" dirty="0"/>
          </a:p>
        </p:txBody>
      </p:sp>
    </p:spTree>
    <p:extLst>
      <p:ext uri="{BB962C8B-B14F-4D97-AF65-F5344CB8AC3E}">
        <p14:creationId xmlns:p14="http://schemas.microsoft.com/office/powerpoint/2010/main" val="252958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noProof="0" dirty="0" smtClean="0"/>
              <a:t>Achtergrondinformatie: </a:t>
            </a:r>
          </a:p>
          <a:p>
            <a:pPr marL="0" marR="0" indent="0" algn="l" defTabSz="914400" rtl="0" eaLnBrk="1" fontAlgn="auto" latinLnBrk="0" hangingPunct="1">
              <a:lnSpc>
                <a:spcPct val="100000"/>
              </a:lnSpc>
              <a:spcBef>
                <a:spcPts val="0"/>
              </a:spcBef>
              <a:spcAft>
                <a:spcPts val="0"/>
              </a:spcAft>
              <a:buClrTx/>
              <a:buSzTx/>
              <a:buFontTx/>
              <a:buNone/>
              <a:tabLst/>
              <a:defRPr/>
            </a:pPr>
            <a:r>
              <a:rPr lang="nl-NL" b="0" noProof="0" dirty="0" smtClean="0"/>
              <a:t>Afbeelding:</a:t>
            </a:r>
            <a:r>
              <a:rPr lang="nl-NL" noProof="0" dirty="0" smtClean="0"/>
              <a:t> Poolvos in Alaska. De poolvos kan de meest extreme temperaturen</a:t>
            </a:r>
            <a:r>
              <a:rPr lang="nl-NL" baseline="0" noProof="0" dirty="0" smtClean="0"/>
              <a:t> overleven met z’n dikke vacht. Die vacht kleurt mee met de seizoenen. Van bruin tot sneeuwwit.  </a:t>
            </a:r>
            <a:r>
              <a:rPr lang="nl-NL" sz="1200" b="0" i="0" kern="1200" dirty="0" smtClean="0">
                <a:solidFill>
                  <a:schemeClr val="tx1"/>
                </a:solidFill>
                <a:effectLst/>
                <a:latin typeface="+mn-lt"/>
                <a:ea typeface="+mn-ea"/>
                <a:cs typeface="+mn-cs"/>
              </a:rPr>
              <a:t>De Poolvos (</a:t>
            </a:r>
            <a:r>
              <a:rPr lang="nl-NL" sz="1200" b="0" i="0" kern="1200" dirty="0" err="1" smtClean="0">
                <a:solidFill>
                  <a:schemeClr val="tx1"/>
                </a:solidFill>
                <a:effectLst/>
                <a:latin typeface="+mn-lt"/>
                <a:ea typeface="+mn-ea"/>
                <a:cs typeface="+mn-cs"/>
              </a:rPr>
              <a:t>Alopex</a:t>
            </a:r>
            <a:r>
              <a:rPr lang="nl-NL" sz="1200" b="0" i="0" kern="1200" dirty="0" smtClean="0">
                <a:solidFill>
                  <a:schemeClr val="tx1"/>
                </a:solidFill>
                <a:effectLst/>
                <a:latin typeface="+mn-lt"/>
                <a:ea typeface="+mn-ea"/>
                <a:cs typeface="+mn-cs"/>
              </a:rPr>
              <a:t> Lagopus) woont op de toendra’s van het Noordpoolgebied. Hij komt voor in Alaska, Canada, Groenland, IJsland, Spitsbergen, Rusland en Scandinavië. De vossen leven zowel op de binnenlandse toendra’s als op die in de kustgebieden.</a:t>
            </a:r>
          </a:p>
          <a:p>
            <a:pPr fontAlgn="t"/>
            <a:r>
              <a:rPr lang="nl-NL" sz="1200" b="0" i="0" kern="1200" dirty="0" smtClean="0">
                <a:solidFill>
                  <a:schemeClr val="tx1"/>
                </a:solidFill>
                <a:effectLst/>
                <a:latin typeface="+mn-lt"/>
                <a:ea typeface="+mn-ea"/>
                <a:cs typeface="+mn-cs"/>
              </a:rPr>
              <a:t>Poolvossen op de binnenlandse toendra’s leven voornamelijk op lemmingen en veldmuizen. Als er weinig lemmingen zijn, planten deze vossen zich soms jaren niet voort. De Poolvossen in de kustgebieden voeden zich met zeevogels en hun eieren en kuikens.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10</a:t>
            </a:fld>
            <a:endParaRPr lang="en-US"/>
          </a:p>
        </p:txBody>
      </p:sp>
    </p:spTree>
    <p:extLst>
      <p:ext uri="{BB962C8B-B14F-4D97-AF65-F5344CB8AC3E}">
        <p14:creationId xmlns:p14="http://schemas.microsoft.com/office/powerpoint/2010/main" val="22363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200" b="1" i="0" kern="1200" dirty="0" err="1" smtClean="0">
                <a:solidFill>
                  <a:schemeClr val="tx1"/>
                </a:solidFill>
                <a:effectLst/>
                <a:latin typeface="+mn-lt"/>
                <a:ea typeface="+mn-ea"/>
                <a:cs typeface="+mn-cs"/>
              </a:rPr>
              <a:t>Filmpje</a:t>
            </a:r>
            <a:r>
              <a:rPr lang="en-US" sz="1200" b="0" i="0" kern="1200" dirty="0" smtClean="0">
                <a:solidFill>
                  <a:schemeClr val="tx1"/>
                </a:solidFill>
                <a:effectLst/>
                <a:latin typeface="+mn-lt"/>
                <a:ea typeface="+mn-ea"/>
                <a:cs typeface="+mn-cs"/>
              </a:rPr>
              <a:t>: https://www.youtube.com/watch?v=iPlehdCBK_A</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err="1" smtClean="0">
                <a:solidFill>
                  <a:schemeClr val="tx1"/>
                </a:solidFill>
                <a:effectLst/>
                <a:latin typeface="+mn-lt"/>
                <a:ea typeface="+mn-ea"/>
                <a:cs typeface="+mn-cs"/>
              </a:rPr>
              <a:t>Als</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klas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veel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voorkennis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heeft</a:t>
            </a:r>
            <a:r>
              <a:rPr lang="en-US" sz="1200" b="0" i="0" kern="1200" dirty="0" smtClean="0">
                <a:solidFill>
                  <a:schemeClr val="tx1"/>
                </a:solidFill>
                <a:effectLst/>
                <a:latin typeface="+mn-lt"/>
                <a:ea typeface="+mn-ea"/>
                <a:cs typeface="+mn-cs"/>
              </a:rPr>
              <a:t> over het </a:t>
            </a:r>
            <a:r>
              <a:rPr lang="en-US" sz="1200" b="0" i="0" kern="1200" dirty="0" err="1" smtClean="0">
                <a:solidFill>
                  <a:schemeClr val="tx1"/>
                </a:solidFill>
                <a:effectLst/>
                <a:latin typeface="+mn-lt"/>
                <a:ea typeface="+mn-ea"/>
                <a:cs typeface="+mn-cs"/>
              </a:rPr>
              <a:t>klimaat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laat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dan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eerst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opdracht</a:t>
            </a:r>
            <a:r>
              <a:rPr lang="en-US" sz="1200" b="0" i="0" kern="1200" dirty="0" smtClean="0">
                <a:solidFill>
                  <a:schemeClr val="tx1"/>
                </a:solidFill>
                <a:effectLst/>
                <a:latin typeface="+mn-lt"/>
                <a:ea typeface="+mn-ea"/>
                <a:cs typeface="+mn-cs"/>
              </a:rPr>
              <a:t> 3a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maken</a:t>
            </a:r>
            <a:r>
              <a:rPr lang="en-US" sz="1200" b="0" i="0" kern="1200" baseline="0" dirty="0" smtClean="0">
                <a:solidFill>
                  <a:schemeClr val="tx1"/>
                </a:solidFill>
                <a:effectLst/>
                <a:latin typeface="+mn-lt"/>
                <a:ea typeface="+mn-ea"/>
                <a:cs typeface="+mn-cs"/>
              </a:rPr>
              <a:t>. Na het </a:t>
            </a:r>
            <a:r>
              <a:rPr lang="en-US" sz="1200" b="0" i="0" kern="1200" baseline="0" dirty="0" err="1" smtClean="0">
                <a:solidFill>
                  <a:schemeClr val="tx1"/>
                </a:solidFill>
                <a:effectLst/>
                <a:latin typeface="+mn-lt"/>
                <a:ea typeface="+mn-ea"/>
                <a:cs typeface="+mn-cs"/>
              </a:rPr>
              <a:t>filmpje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controleren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jullie</a:t>
            </a:r>
            <a:r>
              <a:rPr lang="en-US" sz="1200" b="0" i="0" kern="1200" baseline="0" dirty="0" smtClean="0">
                <a:solidFill>
                  <a:schemeClr val="tx1"/>
                </a:solidFill>
                <a:effectLst/>
                <a:latin typeface="+mn-lt"/>
                <a:ea typeface="+mn-ea"/>
                <a:cs typeface="+mn-cs"/>
              </a:rPr>
              <a:t> of de </a:t>
            </a:r>
            <a:r>
              <a:rPr lang="en-US" sz="1200" b="0" i="0" kern="1200" baseline="0" dirty="0" err="1" smtClean="0">
                <a:solidFill>
                  <a:schemeClr val="tx1"/>
                </a:solidFill>
                <a:effectLst/>
                <a:latin typeface="+mn-lt"/>
                <a:ea typeface="+mn-ea"/>
                <a:cs typeface="+mn-cs"/>
              </a:rPr>
              <a:t>leerlingen</a:t>
            </a:r>
            <a:r>
              <a:rPr lang="en-US" sz="1200" b="0" i="0" kern="1200" baseline="0" dirty="0" smtClean="0">
                <a:solidFill>
                  <a:schemeClr val="tx1"/>
                </a:solidFill>
                <a:effectLst/>
                <a:latin typeface="+mn-lt"/>
                <a:ea typeface="+mn-ea"/>
                <a:cs typeface="+mn-cs"/>
              </a:rPr>
              <a:t> het </a:t>
            </a:r>
            <a:r>
              <a:rPr lang="en-US" sz="1200" b="0" i="0" kern="1200" baseline="0" dirty="0" err="1" smtClean="0">
                <a:solidFill>
                  <a:schemeClr val="tx1"/>
                </a:solidFill>
                <a:effectLst/>
                <a:latin typeface="+mn-lt"/>
                <a:ea typeface="+mn-ea"/>
                <a:cs typeface="+mn-cs"/>
              </a:rPr>
              <a:t>goed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hadden</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3a. aardolie - fossiele brandstoffen – benzine – elektriciteit – CO2 – klimaatverandering - energie</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err="1" smtClean="0">
                <a:solidFill>
                  <a:schemeClr val="tx1"/>
                </a:solidFill>
                <a:effectLst/>
                <a:latin typeface="+mn-lt"/>
                <a:ea typeface="+mn-ea"/>
                <a:cs typeface="+mn-cs"/>
              </a:rPr>
              <a:t>Achtergrondinformatie</a:t>
            </a:r>
            <a:r>
              <a:rPr lang="en-US" sz="1200" b="1" i="0" kern="1200" dirty="0" smtClean="0">
                <a:solidFill>
                  <a:schemeClr val="tx1"/>
                </a:solidFill>
                <a:effectLst/>
                <a:latin typeface="+mn-lt"/>
                <a:ea typeface="+mn-ea"/>
                <a:cs typeface="+mn-cs"/>
              </a:rPr>
              <a:t>:</a:t>
            </a:r>
            <a:r>
              <a:rPr lang="en-US" sz="1200" b="1" i="0" kern="1200" baseline="0" dirty="0" smtClean="0">
                <a:solidFill>
                  <a:schemeClr val="tx1"/>
                </a:solidFill>
                <a:effectLst/>
                <a:latin typeface="+mn-lt"/>
                <a:ea typeface="+mn-ea"/>
                <a:cs typeface="+mn-cs"/>
              </a:rPr>
              <a:t> </a:t>
            </a:r>
            <a:endParaRPr lang="en-US" sz="1200" b="1"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Meer </a:t>
            </a:r>
            <a:r>
              <a:rPr lang="en-US" sz="1200" b="0" i="0" kern="1200" dirty="0" err="1" smtClean="0">
                <a:solidFill>
                  <a:schemeClr val="tx1"/>
                </a:solidFill>
                <a:effectLst/>
                <a:latin typeface="+mn-lt"/>
                <a:ea typeface="+mn-ea"/>
                <a:cs typeface="+mn-cs"/>
              </a:rPr>
              <a:t>filmpjes</a:t>
            </a:r>
            <a:r>
              <a:rPr lang="en-US" sz="1200" b="0" i="0" kern="1200" dirty="0" smtClean="0">
                <a:solidFill>
                  <a:schemeClr val="tx1"/>
                </a:solidFill>
                <a:effectLst/>
                <a:latin typeface="+mn-lt"/>
                <a:ea typeface="+mn-ea"/>
                <a:cs typeface="+mn-cs"/>
              </a:rPr>
              <a:t> over </a:t>
            </a:r>
            <a:r>
              <a:rPr lang="en-US" sz="1200" b="0" i="0" kern="1200" dirty="0" err="1" smtClean="0">
                <a:solidFill>
                  <a:schemeClr val="tx1"/>
                </a:solidFill>
                <a:effectLst/>
                <a:latin typeface="+mn-lt"/>
                <a:ea typeface="+mn-ea"/>
                <a:cs typeface="+mn-cs"/>
              </a:rPr>
              <a:t>klimaatverandering</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err="1" smtClean="0">
                <a:solidFill>
                  <a:schemeClr val="tx1"/>
                </a:solidFill>
                <a:effectLst/>
                <a:latin typeface="+mn-lt"/>
                <a:ea typeface="+mn-ea"/>
                <a:cs typeface="+mn-cs"/>
              </a:rPr>
              <a:t>Filmpje</a:t>
            </a:r>
            <a:r>
              <a:rPr lang="en-US" sz="1200" b="0" i="0" kern="1200" dirty="0" smtClean="0">
                <a:solidFill>
                  <a:schemeClr val="tx1"/>
                </a:solidFill>
                <a:effectLst/>
                <a:latin typeface="+mn-lt"/>
                <a:ea typeface="+mn-ea"/>
                <a:cs typeface="+mn-cs"/>
              </a:rPr>
              <a:t> Greenpeace </a:t>
            </a:r>
            <a:r>
              <a:rPr lang="en-US" sz="1200" b="0" i="0" kern="1200" dirty="0" err="1" smtClean="0">
                <a:solidFill>
                  <a:schemeClr val="tx1"/>
                </a:solidFill>
                <a:effectLst/>
                <a:latin typeface="+mn-lt"/>
                <a:ea typeface="+mn-ea"/>
                <a:cs typeface="+mn-cs"/>
              </a:rPr>
              <a:t>Pinguïns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zonder</a:t>
            </a:r>
            <a:r>
              <a:rPr lang="en-US" sz="1200" b="0" i="0" kern="1200" dirty="0" smtClean="0">
                <a:solidFill>
                  <a:schemeClr val="tx1"/>
                </a:solidFill>
                <a:effectLst/>
                <a:latin typeface="+mn-lt"/>
                <a:ea typeface="+mn-ea"/>
                <a:cs typeface="+mn-cs"/>
              </a:rPr>
              <a:t> huis?: https://www.youtube.com/watch?v=soxw4zOD6Gc</a:t>
            </a: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baseline="0" dirty="0" err="1" smtClean="0"/>
              <a:t>Fossiele</a:t>
            </a:r>
            <a:r>
              <a:rPr lang="en-US" baseline="0" dirty="0" smtClean="0"/>
              <a:t> </a:t>
            </a:r>
            <a:r>
              <a:rPr lang="en-US" baseline="0" dirty="0" err="1" smtClean="0"/>
              <a:t>brandstoffen</a:t>
            </a:r>
            <a:r>
              <a:rPr lang="en-US" baseline="0" dirty="0" smtClean="0"/>
              <a:t> (</a:t>
            </a:r>
            <a:r>
              <a:rPr lang="en-US" baseline="0" dirty="0" err="1" smtClean="0"/>
              <a:t>steenkool</a:t>
            </a:r>
            <a:r>
              <a:rPr lang="en-US" baseline="0" dirty="0" smtClean="0"/>
              <a:t>): http://www.schooltv.nl/video/steenkool-een-fossiele-brandstof/</a:t>
            </a:r>
          </a:p>
          <a:p>
            <a:pPr marL="171450" indent="-171450">
              <a:buFont typeface="Arial" panose="020B0604020202020204" pitchFamily="34" charset="0"/>
              <a:buChar char="•"/>
            </a:pPr>
            <a:r>
              <a:rPr lang="en-US" baseline="0" dirty="0" err="1" smtClean="0"/>
              <a:t>Broeikaseffect</a:t>
            </a:r>
            <a:r>
              <a:rPr lang="en-US" baseline="0" dirty="0" smtClean="0"/>
              <a:t>: http://www.schooltv.nl/video/het-broeikaseffect-de-aarde-warmt-op/#q=broeikaseffect</a:t>
            </a:r>
            <a:endParaRPr lang="nl-NL" dirty="0" smtClean="0"/>
          </a:p>
          <a:p>
            <a:pPr marL="0" indent="0">
              <a:buFont typeface="Arial" panose="020B0604020202020204" pitchFamily="34" charset="0"/>
              <a:buNone/>
            </a:pPr>
            <a:endParaRPr lang="en-US" altLang="nl-NL" baseline="0" dirty="0" smtClean="0"/>
          </a:p>
          <a:p>
            <a:pPr marL="0" indent="0">
              <a:buFont typeface="Arial" panose="020B0604020202020204" pitchFamily="34" charset="0"/>
              <a:buNone/>
            </a:pPr>
            <a:r>
              <a:rPr lang="en-US" altLang="nl-NL" baseline="0" dirty="0" err="1" smtClean="0"/>
              <a:t>Voor</a:t>
            </a:r>
            <a:r>
              <a:rPr lang="en-US" altLang="nl-NL" baseline="0" dirty="0" smtClean="0"/>
              <a:t> de </a:t>
            </a:r>
            <a:r>
              <a:rPr lang="en-US" altLang="nl-NL" baseline="0" dirty="0" err="1" smtClean="0"/>
              <a:t>leraar</a:t>
            </a:r>
            <a:r>
              <a:rPr lang="en-US" altLang="nl-NL"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http://www.greenpeace.nl/campaigns/schone-energie/het-probleem/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http://www.greenpeace.nl/campaigns/schone-energie/het-probleem/De-gevolgen-van-klimaatverandering-/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kern="1200" dirty="0" smtClean="0">
                <a:solidFill>
                  <a:schemeClr val="tx1"/>
                </a:solidFill>
                <a:effectLst/>
                <a:latin typeface="+mn-lt"/>
                <a:ea typeface="+mn-ea"/>
                <a:cs typeface="+mn-cs"/>
              </a:rPr>
              <a:t>Volgens het Internationaal Energie Agentschap is 2 graden de maximale grens is om</a:t>
            </a:r>
            <a:r>
              <a:rPr lang="nl-NL" sz="1200" b="0" i="0" kern="1200" baseline="0" dirty="0" smtClean="0">
                <a:solidFill>
                  <a:schemeClr val="tx1"/>
                </a:solidFill>
                <a:effectLst/>
                <a:latin typeface="+mn-lt"/>
                <a:ea typeface="+mn-ea"/>
                <a:cs typeface="+mn-cs"/>
              </a:rPr>
              <a:t> rampzalige </a:t>
            </a:r>
            <a:r>
              <a:rPr lang="nl-NL" sz="1200" b="0" i="0" kern="1200" dirty="0" smtClean="0">
                <a:solidFill>
                  <a:schemeClr val="tx1"/>
                </a:solidFill>
                <a:effectLst/>
                <a:latin typeface="+mn-lt"/>
                <a:ea typeface="+mn-ea"/>
                <a:cs typeface="+mn-cs"/>
              </a:rPr>
              <a:t>klimaatverandering te voorkomen.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11</a:t>
            </a:fld>
            <a:endParaRPr lang="en-US"/>
          </a:p>
        </p:txBody>
      </p:sp>
    </p:spTree>
    <p:extLst>
      <p:ext uri="{BB962C8B-B14F-4D97-AF65-F5344CB8AC3E}">
        <p14:creationId xmlns:p14="http://schemas.microsoft.com/office/powerpoint/2010/main" val="4713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smtClean="0"/>
              <a:t>Tip: </a:t>
            </a:r>
            <a:r>
              <a:rPr lang="en-US" noProof="0" dirty="0" err="1" smtClean="0"/>
              <a:t>wil</a:t>
            </a:r>
            <a:r>
              <a:rPr lang="en-US" noProof="0" dirty="0" smtClean="0"/>
              <a:t> je de les </a:t>
            </a:r>
            <a:r>
              <a:rPr lang="en-US" noProof="0" dirty="0" err="1" smtClean="0"/>
              <a:t>praktischer</a:t>
            </a:r>
            <a:r>
              <a:rPr lang="en-US" baseline="0" noProof="0" dirty="0" smtClean="0"/>
              <a:t> </a:t>
            </a:r>
            <a:r>
              <a:rPr lang="en-US" baseline="0" noProof="0" dirty="0" err="1" smtClean="0"/>
              <a:t>maken</a:t>
            </a:r>
            <a:r>
              <a:rPr lang="en-US" baseline="0" noProof="0" dirty="0" smtClean="0"/>
              <a:t>, doe </a:t>
            </a:r>
            <a:r>
              <a:rPr lang="en-US" baseline="0" noProof="0" dirty="0" err="1" smtClean="0"/>
              <a:t>dan</a:t>
            </a:r>
            <a:r>
              <a:rPr lang="en-US" baseline="0" noProof="0" dirty="0" smtClean="0"/>
              <a:t> </a:t>
            </a:r>
            <a:r>
              <a:rPr lang="en-US" baseline="0" noProof="0" dirty="0" err="1" smtClean="0"/>
              <a:t>een</a:t>
            </a:r>
            <a:r>
              <a:rPr lang="en-US" baseline="0" noProof="0" dirty="0" smtClean="0"/>
              <a:t> experiment. </a:t>
            </a:r>
            <a:r>
              <a:rPr lang="en-US" baseline="0" noProof="0" dirty="0" err="1" smtClean="0"/>
              <a:t>Laat</a:t>
            </a:r>
            <a:r>
              <a:rPr lang="en-US" baseline="0" noProof="0" dirty="0" smtClean="0"/>
              <a:t> de </a:t>
            </a:r>
            <a:r>
              <a:rPr lang="en-US" baseline="0" noProof="0" dirty="0" err="1" smtClean="0"/>
              <a:t>leerlingen</a:t>
            </a:r>
            <a:r>
              <a:rPr lang="en-US" baseline="0" noProof="0" dirty="0" smtClean="0"/>
              <a:t> </a:t>
            </a:r>
            <a:r>
              <a:rPr lang="en-US" baseline="0" noProof="0" dirty="0" err="1" smtClean="0"/>
              <a:t>proefjes</a:t>
            </a:r>
            <a:r>
              <a:rPr lang="en-US" baseline="0" noProof="0" dirty="0" smtClean="0"/>
              <a:t> </a:t>
            </a:r>
            <a:r>
              <a:rPr lang="en-US" baseline="0" noProof="0" dirty="0" err="1" smtClean="0"/>
              <a:t>doen</a:t>
            </a:r>
            <a:r>
              <a:rPr lang="en-US" baseline="0" noProof="0" dirty="0" smtClean="0"/>
              <a:t> met </a:t>
            </a:r>
            <a:r>
              <a:rPr lang="en-US" baseline="0" noProof="0" dirty="0" err="1" smtClean="0"/>
              <a:t>ijsblokjes</a:t>
            </a:r>
            <a:r>
              <a:rPr lang="en-US" baseline="0" noProof="0" dirty="0" smtClean="0"/>
              <a:t>. </a:t>
            </a:r>
            <a:r>
              <a:rPr lang="en-US" baseline="0" noProof="0" dirty="0" err="1" smtClean="0"/>
              <a:t>Bijvoorbeeld</a:t>
            </a:r>
            <a:r>
              <a:rPr lang="en-US" baseline="0" noProof="0" dirty="0" smtClean="0"/>
              <a:t> </a:t>
            </a:r>
            <a:r>
              <a:rPr lang="en-US" baseline="0" noProof="0" dirty="0" err="1" smtClean="0"/>
              <a:t>kijken</a:t>
            </a:r>
            <a:r>
              <a:rPr lang="en-US" baseline="0" noProof="0" dirty="0" smtClean="0"/>
              <a:t> </a:t>
            </a:r>
            <a:r>
              <a:rPr lang="en-US" baseline="0" noProof="0" dirty="0" err="1" smtClean="0"/>
              <a:t>naar</a:t>
            </a:r>
            <a:r>
              <a:rPr lang="en-US" baseline="0" noProof="0" dirty="0" smtClean="0"/>
              <a:t> de </a:t>
            </a:r>
            <a:r>
              <a:rPr lang="en-US" baseline="0" noProof="0" dirty="0" err="1" smtClean="0"/>
              <a:t>smelttijd</a:t>
            </a:r>
            <a:r>
              <a:rPr lang="en-US" baseline="0" noProof="0" dirty="0" smtClean="0"/>
              <a:t> </a:t>
            </a:r>
            <a:r>
              <a:rPr lang="en-US" baseline="0" noProof="0" dirty="0" err="1" smtClean="0"/>
              <a:t>bij</a:t>
            </a:r>
            <a:r>
              <a:rPr lang="en-US" baseline="0" noProof="0" dirty="0" smtClean="0"/>
              <a:t> </a:t>
            </a:r>
            <a:r>
              <a:rPr lang="en-US" baseline="0" noProof="0" dirty="0" err="1" smtClean="0"/>
              <a:t>verschillende</a:t>
            </a:r>
            <a:r>
              <a:rPr lang="en-US" baseline="0" noProof="0" dirty="0" smtClean="0"/>
              <a:t> </a:t>
            </a:r>
            <a:r>
              <a:rPr lang="en-US" baseline="0" noProof="0" dirty="0" err="1" smtClean="0"/>
              <a:t>temperaturen</a:t>
            </a:r>
            <a:r>
              <a:rPr lang="en-US" baseline="0" noProof="0" dirty="0" smtClean="0"/>
              <a:t> </a:t>
            </a:r>
            <a:r>
              <a:rPr lang="en-US" baseline="0" noProof="0" dirty="0" err="1" smtClean="0"/>
              <a:t>en</a:t>
            </a:r>
            <a:r>
              <a:rPr lang="en-US" baseline="0" noProof="0" dirty="0" smtClean="0"/>
              <a:t> </a:t>
            </a:r>
            <a:r>
              <a:rPr lang="en-US" baseline="0" noProof="0" dirty="0" err="1" smtClean="0"/>
              <a:t>verschillende</a:t>
            </a:r>
            <a:r>
              <a:rPr lang="en-US" baseline="0" noProof="0" dirty="0" smtClean="0"/>
              <a:t> </a:t>
            </a:r>
            <a:r>
              <a:rPr lang="en-US" baseline="0" noProof="0" dirty="0" err="1" smtClean="0"/>
              <a:t>massa’s</a:t>
            </a:r>
            <a:r>
              <a:rPr lang="en-US" baseline="0" noProof="0" dirty="0" smtClean="0"/>
              <a:t>. </a:t>
            </a: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noProof="0" dirty="0" err="1" smtClean="0"/>
              <a:t>Achtergrondinformatie</a:t>
            </a:r>
            <a:r>
              <a:rPr lang="en-US" b="1" baseline="0" noProof="0" dirty="0" smtClean="0"/>
              <a:t>: </a:t>
            </a:r>
            <a:r>
              <a:rPr lang="en-US" b="0" baseline="0" noProof="0" dirty="0" smtClean="0"/>
              <a:t>Het </a:t>
            </a:r>
            <a:r>
              <a:rPr lang="en-US" b="0" baseline="0" noProof="0" dirty="0" err="1" smtClean="0"/>
              <a:t>Noordpoolgebied</a:t>
            </a:r>
            <a:r>
              <a:rPr lang="en-US" b="0" baseline="0" noProof="0" dirty="0" smtClean="0"/>
              <a:t> </a:t>
            </a:r>
            <a:r>
              <a:rPr lang="en-US" b="0" baseline="0" noProof="0" dirty="0" err="1" smtClean="0"/>
              <a:t>wordt</a:t>
            </a:r>
            <a:r>
              <a:rPr lang="en-US" b="0" baseline="0" noProof="0" dirty="0" smtClean="0"/>
              <a:t> </a:t>
            </a:r>
            <a:r>
              <a:rPr lang="en-US" b="0" baseline="0" noProof="0" dirty="0" err="1" smtClean="0"/>
              <a:t>ook</a:t>
            </a:r>
            <a:r>
              <a:rPr lang="en-US" b="0" baseline="0" noProof="0" dirty="0" smtClean="0"/>
              <a:t> </a:t>
            </a:r>
            <a:r>
              <a:rPr lang="en-US" b="0" baseline="0" noProof="0" dirty="0" err="1" smtClean="0"/>
              <a:t>wel</a:t>
            </a:r>
            <a:r>
              <a:rPr lang="en-US" b="0" baseline="0" noProof="0" dirty="0" smtClean="0"/>
              <a:t> de ‘</a:t>
            </a:r>
            <a:r>
              <a:rPr lang="en-US" b="0" baseline="0" noProof="0" dirty="0" err="1" smtClean="0"/>
              <a:t>airco</a:t>
            </a:r>
            <a:r>
              <a:rPr lang="en-US" b="0" baseline="0" noProof="0" dirty="0" smtClean="0"/>
              <a:t> van de </a:t>
            </a:r>
            <a:r>
              <a:rPr lang="en-US" b="0" baseline="0" noProof="0" dirty="0" err="1" smtClean="0"/>
              <a:t>aarde</a:t>
            </a:r>
            <a:r>
              <a:rPr lang="en-US" b="0" baseline="0" noProof="0" dirty="0" smtClean="0"/>
              <a:t>’ </a:t>
            </a:r>
            <a:r>
              <a:rPr lang="en-US" b="0" baseline="0" noProof="0" dirty="0" err="1" smtClean="0"/>
              <a:t>genoemd</a:t>
            </a:r>
            <a:r>
              <a:rPr lang="en-US" b="0" baseline="0" noProof="0" dirty="0" smtClean="0"/>
              <a:t>. </a:t>
            </a:r>
            <a:r>
              <a:rPr lang="nl-NL" sz="1200" b="0" i="0" kern="1200" dirty="0" smtClean="0">
                <a:solidFill>
                  <a:schemeClr val="tx1"/>
                </a:solidFill>
                <a:effectLst/>
                <a:latin typeface="+mn-lt"/>
                <a:ea typeface="+mn-ea"/>
                <a:cs typeface="+mn-cs"/>
              </a:rPr>
              <a:t>Door de opwarming van de aarde verdwijnt het ijs en stijgt de temperatuur op aarde. Het witte Noordpoolijs zorgt ervoor dat zonlicht (en hierdoor ook warmte) wordt weerkaatst. Zeewater daarentegen is donker en absorbeert het zonlicht juist waardoor het sneller opwarmt. Het verdwijnen van het poolijs zorgt dus voor minder weerkaatsing, de toename van donker wateroppervlakte zorgt vervolgens voor een versnelde opwarming. </a:t>
            </a: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12</a:t>
            </a:fld>
            <a:endParaRPr lang="en-US"/>
          </a:p>
        </p:txBody>
      </p:sp>
    </p:spTree>
    <p:extLst>
      <p:ext uri="{BB962C8B-B14F-4D97-AF65-F5344CB8AC3E}">
        <p14:creationId xmlns:p14="http://schemas.microsoft.com/office/powerpoint/2010/main" val="2593788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3b. Ter beoordeling van de docent.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Verdiepingsopdracht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laat</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leerlingen</a:t>
            </a:r>
            <a:r>
              <a:rPr lang="en-US" sz="1200" kern="1200" dirty="0" smtClean="0">
                <a:solidFill>
                  <a:schemeClr val="tx1"/>
                </a:solidFill>
                <a:effectLst/>
                <a:latin typeface="+mn-lt"/>
                <a:ea typeface="+mn-ea"/>
                <a:cs typeface="+mn-cs"/>
              </a:rPr>
              <a:t> www.maps.google.nl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gebruiken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Deze</a:t>
            </a:r>
            <a:r>
              <a:rPr lang="en-US" sz="1200" kern="1200" baseline="0" dirty="0" smtClean="0">
                <a:solidFill>
                  <a:schemeClr val="tx1"/>
                </a:solidFill>
                <a:effectLst/>
                <a:latin typeface="+mn-lt"/>
                <a:ea typeface="+mn-ea"/>
                <a:cs typeface="+mn-cs"/>
              </a:rPr>
              <a:t> kun je op ‘</a:t>
            </a:r>
            <a:r>
              <a:rPr lang="en-US" sz="1200" kern="1200" baseline="0" dirty="0" err="1" smtClean="0">
                <a:solidFill>
                  <a:schemeClr val="tx1"/>
                </a:solidFill>
                <a:effectLst/>
                <a:latin typeface="+mn-lt"/>
                <a:ea typeface="+mn-ea"/>
                <a:cs typeface="+mn-cs"/>
              </a:rPr>
              <a:t>satellietweergave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zetten</a:t>
            </a:r>
            <a:r>
              <a:rPr lang="en-US" sz="1200" kern="1200" baseline="0" dirty="0" smtClean="0">
                <a:solidFill>
                  <a:schemeClr val="tx1"/>
                </a:solidFill>
                <a:effectLst/>
                <a:latin typeface="+mn-lt"/>
                <a:ea typeface="+mn-ea"/>
                <a:cs typeface="+mn-cs"/>
              </a:rPr>
              <a:t> door op ‘Earth’ </a:t>
            </a:r>
            <a:r>
              <a:rPr lang="en-US" sz="1200" kern="1200" baseline="0" dirty="0" err="1" smtClean="0">
                <a:solidFill>
                  <a:schemeClr val="tx1"/>
                </a:solidFill>
                <a:effectLst/>
                <a:latin typeface="+mn-lt"/>
                <a:ea typeface="+mn-ea"/>
                <a:cs typeface="+mn-cs"/>
              </a:rPr>
              <a:t>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klikken</a:t>
            </a:r>
            <a:r>
              <a:rPr lang="en-US" sz="1200" kern="1200" baseline="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13</a:t>
            </a:fld>
            <a:endParaRPr lang="en-US"/>
          </a:p>
        </p:txBody>
      </p:sp>
    </p:spTree>
    <p:extLst>
      <p:ext uri="{BB962C8B-B14F-4D97-AF65-F5344CB8AC3E}">
        <p14:creationId xmlns:p14="http://schemas.microsoft.com/office/powerpoint/2010/main" val="2482057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smtClean="0"/>
              <a:t>Filmpje</a:t>
            </a:r>
            <a:r>
              <a:rPr lang="en-US" dirty="0" smtClean="0"/>
              <a:t> Rode </a:t>
            </a:r>
            <a:r>
              <a:rPr lang="en-US" dirty="0" err="1" smtClean="0"/>
              <a:t>Kruis</a:t>
            </a:r>
            <a:r>
              <a:rPr lang="en-US" dirty="0" smtClean="0"/>
              <a:t>:</a:t>
            </a:r>
            <a:r>
              <a:rPr lang="en-US" baseline="0" dirty="0" smtClean="0"/>
              <a:t> https://www.youtube.com/watch?v=yYGLDY_TQ7s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smtClean="0"/>
              <a:t>Laat</a:t>
            </a:r>
            <a:r>
              <a:rPr lang="en-US" dirty="0" smtClean="0"/>
              <a:t> de </a:t>
            </a:r>
            <a:r>
              <a:rPr lang="en-US" dirty="0" err="1" smtClean="0"/>
              <a:t>leerlingen</a:t>
            </a:r>
            <a:r>
              <a:rPr lang="en-US" dirty="0" smtClean="0"/>
              <a:t> </a:t>
            </a:r>
            <a:r>
              <a:rPr lang="en-US" dirty="0" err="1" smtClean="0"/>
              <a:t>eerst</a:t>
            </a:r>
            <a:r>
              <a:rPr lang="en-US" dirty="0" smtClean="0"/>
              <a:t> </a:t>
            </a:r>
            <a:r>
              <a:rPr lang="en-US" dirty="0" err="1" smtClean="0"/>
              <a:t>bedenken</a:t>
            </a:r>
            <a:r>
              <a:rPr lang="en-US" dirty="0" smtClean="0"/>
              <a:t> wat je in Nederland</a:t>
            </a:r>
            <a:r>
              <a:rPr lang="en-US" baseline="0" dirty="0" smtClean="0"/>
              <a:t> </a:t>
            </a:r>
            <a:r>
              <a:rPr lang="en-US" baseline="0" dirty="0" err="1" smtClean="0"/>
              <a:t>zou</a:t>
            </a:r>
            <a:r>
              <a:rPr lang="en-US" baseline="0" dirty="0" smtClean="0"/>
              <a:t> </a:t>
            </a:r>
            <a:r>
              <a:rPr lang="en-US" baseline="0" dirty="0" err="1" smtClean="0"/>
              <a:t>merken</a:t>
            </a:r>
            <a:r>
              <a:rPr lang="en-US" baseline="0" dirty="0" smtClean="0"/>
              <a:t> van </a:t>
            </a:r>
            <a:r>
              <a:rPr lang="en-US" baseline="0" dirty="0" err="1" smtClean="0"/>
              <a:t>klimaatverandering</a:t>
            </a:r>
            <a:r>
              <a:rPr lang="en-US" baseline="0" dirty="0" smtClean="0"/>
              <a:t>.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De</a:t>
            </a:r>
            <a:r>
              <a:rPr lang="en-US" baseline="0" dirty="0" smtClean="0"/>
              <a:t> </a:t>
            </a:r>
            <a:r>
              <a:rPr lang="en-US" baseline="0" dirty="0" err="1" smtClean="0"/>
              <a:t>gevolgen</a:t>
            </a:r>
            <a:r>
              <a:rPr lang="en-US" baseline="0" dirty="0" smtClean="0"/>
              <a:t> </a:t>
            </a:r>
            <a:r>
              <a:rPr lang="en-US" baseline="0" dirty="0" err="1" smtClean="0"/>
              <a:t>voor</a:t>
            </a:r>
            <a:r>
              <a:rPr lang="en-US" baseline="0" dirty="0" smtClean="0"/>
              <a:t> N</a:t>
            </a:r>
            <a:r>
              <a:rPr lang="en-US" dirty="0" smtClean="0"/>
              <a:t>ederland (</a:t>
            </a:r>
            <a:r>
              <a:rPr lang="en-US" dirty="0" err="1" smtClean="0"/>
              <a:t>bron</a:t>
            </a:r>
            <a:r>
              <a:rPr lang="en-US" dirty="0" smtClean="0"/>
              <a:t> KNMI):</a:t>
            </a:r>
          </a:p>
          <a:p>
            <a:pPr marL="628650" lvl="1" indent="-171450" fontAlgn="t">
              <a:buFont typeface="Arial" panose="020B0604020202020204" pitchFamily="34" charset="0"/>
              <a:buChar char="•"/>
              <a:defRPr/>
            </a:pPr>
            <a:r>
              <a:rPr lang="nl-NL" dirty="0" smtClean="0">
                <a:latin typeface="Calibri" panose="020F0502020204030204" pitchFamily="34" charset="0"/>
              </a:rPr>
              <a:t>Overstromingen door stijgende zeespiegel en extreem weer</a:t>
            </a:r>
          </a:p>
          <a:p>
            <a:pPr marL="628650" lvl="1" indent="-171450" fontAlgn="t">
              <a:buFont typeface="Arial" panose="020B0604020202020204" pitchFamily="34" charset="0"/>
              <a:buChar char="•"/>
              <a:defRPr/>
            </a:pPr>
            <a:r>
              <a:rPr lang="nl-NL" dirty="0" smtClean="0">
                <a:latin typeface="Calibri" panose="020F0502020204030204" pitchFamily="34" charset="0"/>
              </a:rPr>
              <a:t>Minder drinkwater beschikbaar door droogte</a:t>
            </a:r>
          </a:p>
          <a:p>
            <a:pPr marL="628650" lvl="1" indent="-171450" fontAlgn="t">
              <a:buFont typeface="Arial" panose="020B0604020202020204" pitchFamily="34" charset="0"/>
              <a:buChar char="•"/>
              <a:defRPr/>
            </a:pPr>
            <a:r>
              <a:rPr lang="nl-NL" dirty="0" smtClean="0">
                <a:latin typeface="Calibri" panose="020F0502020204030204" pitchFamily="34" charset="0"/>
              </a:rPr>
              <a:t>Slechte oogsten door zout water</a:t>
            </a:r>
          </a:p>
          <a:p>
            <a:pPr marL="628650" lvl="1" indent="-171450" fontAlgn="t">
              <a:buFont typeface="Arial" panose="020B0604020202020204" pitchFamily="34" charset="0"/>
              <a:buChar char="•"/>
              <a:defRPr/>
            </a:pPr>
            <a:r>
              <a:rPr lang="nl-NL" dirty="0" smtClean="0">
                <a:latin typeface="Calibri" panose="020F0502020204030204" pitchFamily="34" charset="0"/>
              </a:rPr>
              <a:t>Slecht zwemwater door algenbloei</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err="1" smtClean="0"/>
              <a:t>Achtergrondinformatie</a:t>
            </a:r>
            <a:r>
              <a:rPr lang="en-US" b="1"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smtClean="0"/>
              <a:t>Aanvullende</a:t>
            </a:r>
            <a:r>
              <a:rPr lang="en-US" dirty="0" smtClean="0"/>
              <a:t> </a:t>
            </a:r>
            <a:r>
              <a:rPr lang="en-US" dirty="0" err="1" smtClean="0"/>
              <a:t>filmpjes</a:t>
            </a:r>
            <a:r>
              <a:rPr lang="en-US" dirty="0" smtClean="0"/>
              <a:t> </a:t>
            </a:r>
            <a:r>
              <a:rPr lang="en-US" dirty="0" err="1" smtClean="0"/>
              <a:t>en</a:t>
            </a:r>
            <a:r>
              <a:rPr lang="en-US" dirty="0" smtClean="0"/>
              <a:t> </a:t>
            </a:r>
            <a:r>
              <a:rPr lang="en-US" dirty="0" err="1" smtClean="0"/>
              <a:t>informatie</a:t>
            </a:r>
            <a:r>
              <a:rPr lang="en-US"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smtClean="0"/>
              <a:t>Filmpje</a:t>
            </a:r>
            <a:r>
              <a:rPr lang="en-US" dirty="0" smtClean="0"/>
              <a:t> </a:t>
            </a:r>
            <a:r>
              <a:rPr lang="en-US" dirty="0" err="1" smtClean="0"/>
              <a:t>Ministerie</a:t>
            </a:r>
            <a:r>
              <a:rPr lang="en-US" dirty="0" smtClean="0"/>
              <a:t> van</a:t>
            </a:r>
            <a:r>
              <a:rPr lang="en-US" baseline="0" dirty="0" smtClean="0"/>
              <a:t> I&amp;M</a:t>
            </a:r>
            <a:r>
              <a:rPr lang="en-US" dirty="0" smtClean="0"/>
              <a:t>: https://youtu.be/z5qYDfRJTxw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nl-NL" baseline="0" dirty="0" err="1" smtClean="0"/>
              <a:t>Kijk</a:t>
            </a:r>
            <a:r>
              <a:rPr lang="en-US" altLang="nl-NL" baseline="0" dirty="0" smtClean="0"/>
              <a:t> </a:t>
            </a:r>
            <a:r>
              <a:rPr lang="en-US" altLang="nl-NL" baseline="0" dirty="0" err="1" smtClean="0"/>
              <a:t>voor</a:t>
            </a:r>
            <a:r>
              <a:rPr lang="en-US" altLang="nl-NL" baseline="0" dirty="0" smtClean="0"/>
              <a:t> </a:t>
            </a:r>
            <a:r>
              <a:rPr lang="en-US" altLang="nl-NL" baseline="0" dirty="0" err="1" smtClean="0"/>
              <a:t>Nederlandse</a:t>
            </a:r>
            <a:r>
              <a:rPr lang="en-US" altLang="nl-NL" baseline="0" dirty="0" smtClean="0"/>
              <a:t> </a:t>
            </a:r>
            <a:r>
              <a:rPr lang="en-US" altLang="nl-NL" baseline="0" dirty="0" err="1" smtClean="0"/>
              <a:t>SchoolTV</a:t>
            </a:r>
            <a:r>
              <a:rPr lang="en-US" altLang="nl-NL" baseline="0" dirty="0" smtClean="0"/>
              <a:t> </a:t>
            </a:r>
            <a:r>
              <a:rPr lang="en-US" altLang="nl-NL" baseline="0" dirty="0" err="1" smtClean="0"/>
              <a:t>filmpjes</a:t>
            </a:r>
            <a:r>
              <a:rPr lang="en-US" altLang="nl-NL" baseline="0" dirty="0" smtClean="0"/>
              <a:t> over </a:t>
            </a:r>
            <a:r>
              <a:rPr lang="en-US" altLang="nl-NL" baseline="0" dirty="0" err="1" smtClean="0"/>
              <a:t>dit</a:t>
            </a:r>
            <a:r>
              <a:rPr lang="en-US" altLang="nl-NL" baseline="0" dirty="0" smtClean="0"/>
              <a:t> </a:t>
            </a:r>
            <a:r>
              <a:rPr lang="en-US" altLang="nl-NL" baseline="0" dirty="0" err="1" smtClean="0"/>
              <a:t>onderwerp</a:t>
            </a:r>
            <a:r>
              <a:rPr lang="en-US" altLang="nl-NL" baseline="0" dirty="0" smtClean="0"/>
              <a:t>: http://www.schooltv.nl/zoekresultaten/?q=klimaatverandering</a:t>
            </a:r>
          </a:p>
          <a:p>
            <a:pPr marL="0" indent="0">
              <a:buFont typeface="Arial" panose="020B0604020202020204" pitchFamily="34" charset="0"/>
              <a:buNone/>
            </a:pPr>
            <a:endParaRPr lang="en-US" altLang="nl-NL" baseline="0" dirty="0" smtClean="0"/>
          </a:p>
          <a:p>
            <a:pPr marL="0" indent="0">
              <a:buFontTx/>
              <a:buNone/>
            </a:pPr>
            <a:endParaRPr lang="nl-NL" altLang="nl-NL" dirty="0" smtClean="0"/>
          </a:p>
          <a:p>
            <a:endParaRPr lang="nl-NL" altLang="nl-NL" dirty="0" smtClean="0"/>
          </a:p>
          <a:p>
            <a:pPr marL="171450" indent="-171450">
              <a:buFont typeface="Arial" panose="020B0604020202020204" pitchFamily="34" charset="0"/>
              <a:buChar cha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14</a:t>
            </a:fld>
            <a:endParaRPr lang="en-US"/>
          </a:p>
        </p:txBody>
      </p:sp>
    </p:spTree>
    <p:extLst>
      <p:ext uri="{BB962C8B-B14F-4D97-AF65-F5344CB8AC3E}">
        <p14:creationId xmlns:p14="http://schemas.microsoft.com/office/powerpoint/2010/main" val="20496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4: </a:t>
            </a:r>
          </a:p>
          <a:p>
            <a:r>
              <a:rPr lang="nl-NL" sz="1200" b="1" kern="1200" dirty="0" smtClean="0">
                <a:solidFill>
                  <a:schemeClr val="tx1"/>
                </a:solidFill>
                <a:effectLst/>
                <a:latin typeface="+mn-lt"/>
                <a:ea typeface="+mn-ea"/>
                <a:cs typeface="+mn-cs"/>
              </a:rPr>
              <a:t>Schone energie: w</a:t>
            </a:r>
            <a:r>
              <a:rPr lang="nl-NL" sz="1200" kern="1200" dirty="0" smtClean="0">
                <a:solidFill>
                  <a:schemeClr val="tx1"/>
                </a:solidFill>
                <a:effectLst/>
                <a:latin typeface="+mn-lt"/>
                <a:ea typeface="+mn-ea"/>
                <a:cs typeface="+mn-cs"/>
              </a:rPr>
              <a:t>ind, zon,</a:t>
            </a:r>
            <a:r>
              <a:rPr lang="nl-NL" sz="1200" kern="1200" baseline="0" dirty="0" smtClean="0">
                <a:solidFill>
                  <a:schemeClr val="tx1"/>
                </a:solidFill>
                <a:effectLst/>
                <a:latin typeface="+mn-lt"/>
                <a:ea typeface="+mn-ea"/>
                <a:cs typeface="+mn-cs"/>
              </a:rPr>
              <a:t> dynamo (spierkracht), waterkracht</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Vieze energie:</a:t>
            </a:r>
            <a:r>
              <a:rPr lang="nl-NL" sz="1200" kern="1200" dirty="0" smtClean="0">
                <a:solidFill>
                  <a:schemeClr val="tx1"/>
                </a:solidFill>
                <a:effectLst/>
                <a:latin typeface="+mn-lt"/>
                <a:ea typeface="+mn-ea"/>
                <a:cs typeface="+mn-cs"/>
              </a:rPr>
              <a:t> steenkool, aardolie, aardgas, batterij</a:t>
            </a:r>
          </a:p>
          <a:p>
            <a:r>
              <a:rPr lang="nl-NL" sz="1200" kern="1200" dirty="0" smtClean="0">
                <a:solidFill>
                  <a:schemeClr val="tx1"/>
                </a:solidFill>
                <a:effectLst/>
                <a:latin typeface="+mn-lt"/>
                <a:ea typeface="+mn-ea"/>
                <a:cs typeface="+mn-cs"/>
              </a:rPr>
              <a:t> </a:t>
            </a:r>
          </a:p>
          <a:p>
            <a:r>
              <a:rPr lang="nl-NL" sz="1200" b="1" kern="1200" dirty="0" smtClean="0">
                <a:solidFill>
                  <a:schemeClr val="tx1"/>
                </a:solidFill>
                <a:effectLst/>
                <a:latin typeface="+mn-lt"/>
                <a:ea typeface="+mn-ea"/>
                <a:cs typeface="+mn-cs"/>
              </a:rPr>
              <a:t>Achtergrondinformatie:</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In het filmpje hebben leerlingen aardgas, aardolie en steenkool gehoord als fossiele brandstoffen. Bespreek eventueel het verschil tussen een batterij gebruiken (voor bijvoorbeeld fietsverlichting) of een dynamo (spierkracht). </a:t>
            </a: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Andere vormen van energie: </a:t>
            </a:r>
          </a:p>
          <a:p>
            <a:pPr lvl="0"/>
            <a:r>
              <a:rPr lang="nl-NL" sz="1200" kern="1200" dirty="0" smtClean="0">
                <a:solidFill>
                  <a:schemeClr val="tx1"/>
                </a:solidFill>
                <a:effectLst/>
                <a:latin typeface="+mn-lt"/>
                <a:ea typeface="+mn-ea"/>
                <a:cs typeface="+mn-cs"/>
              </a:rPr>
              <a:t>- Biomassa is een brandstof die zowel duurzaam als niet-duurzaam kan zijn. Biomassa is niet duurzaam als het gaat om brandstoffen gemaakt van voedselgewassen (bijv. maïs). Wel duurzaam zijn biobrandstoffen uit ‘reststromen’ zoals gebruikt frituurvet of rioolslib. Zie voor meer informatie </a:t>
            </a:r>
            <a:r>
              <a:rPr lang="nl-NL" sz="1200" u="sng" kern="1200" dirty="0" smtClean="0">
                <a:solidFill>
                  <a:schemeClr val="tx1"/>
                </a:solidFill>
                <a:effectLst/>
                <a:latin typeface="+mn-lt"/>
                <a:ea typeface="+mn-ea"/>
                <a:cs typeface="+mn-cs"/>
                <a:hlinkClick r:id="rId3" action="ppaction://hlinkfile"/>
              </a:rPr>
              <a:t>www.greenpeace.nl/campaigns/oerbossen-2/Bio-energie/</a:t>
            </a:r>
            <a:r>
              <a:rPr lang="nl-NL" sz="1200" kern="1200" dirty="0" smtClean="0">
                <a:solidFill>
                  <a:schemeClr val="tx1"/>
                </a:solidFill>
                <a:effectLst/>
                <a:latin typeface="+mn-lt"/>
                <a:ea typeface="+mn-ea"/>
                <a:cs typeface="+mn-cs"/>
              </a:rPr>
              <a:t> </a:t>
            </a:r>
          </a:p>
          <a:p>
            <a:pPr lvl="0"/>
            <a:r>
              <a:rPr lang="nl-NL" sz="1200" kern="1200" dirty="0" smtClean="0">
                <a:solidFill>
                  <a:schemeClr val="tx1"/>
                </a:solidFill>
                <a:effectLst/>
                <a:latin typeface="+mn-lt"/>
                <a:ea typeface="+mn-ea"/>
                <a:cs typeface="+mn-cs"/>
              </a:rPr>
              <a:t>- Kernenergie is géén schone energie (vastgelegd in de EU). Kernenergie wordt aangemerkt als 'low-carbon' oftewel CO2-arm. Maar niet als duurzaam vanwege de ernstige milieurisico's van het kernafval, dat nog duizenden jaren gevaarlijk blijft voor mens en omgeving.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Verdieping</a:t>
            </a:r>
            <a:r>
              <a:rPr lang="en-US" noProof="0" dirty="0" smtClean="0"/>
              <a:t>:</a:t>
            </a:r>
            <a:r>
              <a:rPr lang="en-US" baseline="0" noProof="0" dirty="0" smtClean="0"/>
              <a:t> </a:t>
            </a:r>
            <a:r>
              <a:rPr lang="en-US" noProof="0" dirty="0" err="1" smtClean="0"/>
              <a:t>Schone</a:t>
            </a:r>
            <a:r>
              <a:rPr lang="en-US" noProof="0" dirty="0" smtClean="0"/>
              <a:t> </a:t>
            </a:r>
            <a:r>
              <a:rPr lang="en-US" noProof="0" dirty="0" err="1" smtClean="0"/>
              <a:t>energie</a:t>
            </a:r>
            <a:r>
              <a:rPr lang="en-US" noProof="0" dirty="0" smtClean="0"/>
              <a:t> quiz: http://www.greenpeace.org/gpkids/nl/quiz/energie-quiz/</a:t>
            </a: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15</a:t>
            </a:fld>
            <a:endParaRPr lang="en-US"/>
          </a:p>
        </p:txBody>
      </p:sp>
    </p:spTree>
    <p:extLst>
      <p:ext uri="{BB962C8B-B14F-4D97-AF65-F5344CB8AC3E}">
        <p14:creationId xmlns:p14="http://schemas.microsoft.com/office/powerpoint/2010/main" val="2381400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16</a:t>
            </a:fld>
            <a:endParaRPr lang="en-US"/>
          </a:p>
        </p:txBody>
      </p:sp>
    </p:spTree>
    <p:extLst>
      <p:ext uri="{BB962C8B-B14F-4D97-AF65-F5344CB8AC3E}">
        <p14:creationId xmlns:p14="http://schemas.microsoft.com/office/powerpoint/2010/main" val="292527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i="0" kern="1200" dirty="0" smtClean="0">
                <a:solidFill>
                  <a:schemeClr val="tx1"/>
                </a:solidFill>
                <a:effectLst/>
                <a:latin typeface="+mn-lt"/>
                <a:ea typeface="+mn-ea"/>
                <a:cs typeface="+mn-cs"/>
              </a:rPr>
              <a:t>Achtergrondinformatie:</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n-lt"/>
                <a:ea typeface="+mn-ea"/>
                <a:cs typeface="+mn-cs"/>
              </a:rPr>
              <a:t>Afbeeling:</a:t>
            </a:r>
            <a:r>
              <a:rPr lang="de-DE" sz="1200" b="1" i="0" kern="1200" dirty="0" smtClean="0">
                <a:solidFill>
                  <a:schemeClr val="tx1"/>
                </a:solidFill>
                <a:effectLst/>
                <a:latin typeface="+mn-lt"/>
                <a:ea typeface="+mn-ea"/>
                <a:cs typeface="+mn-cs"/>
              </a:rPr>
              <a:t> </a:t>
            </a:r>
            <a:r>
              <a:rPr lang="de-DE" sz="1200" b="0" i="0" kern="1200" dirty="0" smtClean="0">
                <a:solidFill>
                  <a:schemeClr val="tx1"/>
                </a:solidFill>
                <a:effectLst/>
                <a:latin typeface="+mn-lt"/>
                <a:ea typeface="+mn-ea"/>
                <a:cs typeface="+mn-cs"/>
              </a:rPr>
              <a:t>Walrussen in Svalbard (Spitzbergen).</a:t>
            </a:r>
          </a:p>
          <a:p>
            <a:r>
              <a:rPr lang="nl-NL" sz="1200" b="0" i="0" kern="1200" dirty="0" smtClean="0">
                <a:solidFill>
                  <a:schemeClr val="tx1"/>
                </a:solidFill>
                <a:effectLst/>
                <a:latin typeface="+mn-lt"/>
                <a:ea typeface="+mn-ea"/>
                <a:cs typeface="+mn-cs"/>
              </a:rPr>
              <a:t>In het Noordpoolgebied komt de walrus (</a:t>
            </a:r>
            <a:r>
              <a:rPr lang="nl-NL" sz="1200" b="0" i="0" kern="1200" dirty="0" err="1" smtClean="0">
                <a:solidFill>
                  <a:schemeClr val="tx1"/>
                </a:solidFill>
                <a:effectLst/>
                <a:latin typeface="+mn-lt"/>
                <a:ea typeface="+mn-ea"/>
                <a:cs typeface="+mn-cs"/>
              </a:rPr>
              <a:t>Odobenus</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Rosmarus</a:t>
            </a:r>
            <a:r>
              <a:rPr lang="nl-NL" sz="1200" b="0" i="0" kern="1200" dirty="0" smtClean="0">
                <a:solidFill>
                  <a:schemeClr val="tx1"/>
                </a:solidFill>
                <a:effectLst/>
                <a:latin typeface="+mn-lt"/>
                <a:ea typeface="+mn-ea"/>
                <a:cs typeface="+mn-cs"/>
              </a:rPr>
              <a:t>) voor in de Beringzee en de </a:t>
            </a:r>
            <a:r>
              <a:rPr lang="nl-NL" sz="1200" b="0" i="0" kern="1200" dirty="0" err="1" smtClean="0">
                <a:solidFill>
                  <a:schemeClr val="tx1"/>
                </a:solidFill>
                <a:effectLst/>
                <a:latin typeface="+mn-lt"/>
                <a:ea typeface="+mn-ea"/>
                <a:cs typeface="+mn-cs"/>
              </a:rPr>
              <a:t>Chukchizee</a:t>
            </a:r>
            <a:r>
              <a:rPr lang="nl-NL" sz="1200" b="0" i="0" kern="1200" dirty="0" smtClean="0">
                <a:solidFill>
                  <a:schemeClr val="tx1"/>
                </a:solidFill>
                <a:effectLst/>
                <a:latin typeface="+mn-lt"/>
                <a:ea typeface="+mn-ea"/>
                <a:cs typeface="+mn-cs"/>
              </a:rPr>
              <a:t> bij Rusland en Alaska, in de Laptevzee en de westelijke </a:t>
            </a:r>
            <a:r>
              <a:rPr lang="nl-NL" sz="1200" b="0" i="0" kern="1200" dirty="0" err="1" smtClean="0">
                <a:solidFill>
                  <a:schemeClr val="tx1"/>
                </a:solidFill>
                <a:effectLst/>
                <a:latin typeface="+mn-lt"/>
                <a:ea typeface="+mn-ea"/>
                <a:cs typeface="+mn-cs"/>
              </a:rPr>
              <a:t>Beaufortzee</a:t>
            </a:r>
            <a:endParaRPr lang="nl-NL" sz="1200" b="0" i="0" kern="1200" dirty="0" smtClean="0">
              <a:solidFill>
                <a:schemeClr val="tx1"/>
              </a:solidFill>
              <a:effectLst/>
              <a:latin typeface="+mn-lt"/>
              <a:ea typeface="+mn-ea"/>
              <a:cs typeface="+mn-cs"/>
            </a:endParaRPr>
          </a:p>
          <a:p>
            <a:pPr fontAlgn="t"/>
            <a:r>
              <a:rPr lang="nl-NL" sz="1200" b="0" i="0" kern="1200" dirty="0" smtClean="0">
                <a:solidFill>
                  <a:schemeClr val="tx1"/>
                </a:solidFill>
                <a:effectLst/>
                <a:latin typeface="+mn-lt"/>
                <a:ea typeface="+mn-ea"/>
                <a:cs typeface="+mn-cs"/>
              </a:rPr>
              <a:t>Het leven van een walrus speelt zich grotendeels af rond het zee-ijs. Ze volgen de aangroeiende of juist afkalvende rand van het ijs. Walrussen trekken in de winter zuidwaarts, waar het ijs dient als plek voor rusten, eten en voorplanten. Gedurende de lente en zomer verblijven de mannetjes voornamelijk op land, terwijl de vrouwtjes op het ijs blijven om te rusten en hun jongen te voeden.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17</a:t>
            </a:fld>
            <a:endParaRPr lang="en-US"/>
          </a:p>
        </p:txBody>
      </p:sp>
    </p:spTree>
    <p:extLst>
      <p:ext uri="{BB962C8B-B14F-4D97-AF65-F5344CB8AC3E}">
        <p14:creationId xmlns:p14="http://schemas.microsoft.com/office/powerpoint/2010/main" val="423201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t>5. </a:t>
            </a:r>
            <a:r>
              <a:rPr lang="en-US" b="0" noProof="0" dirty="0" err="1" smtClean="0"/>
              <a:t>Ter</a:t>
            </a:r>
            <a:r>
              <a:rPr lang="en-US" b="0" noProof="0" dirty="0" smtClean="0"/>
              <a:t> </a:t>
            </a:r>
            <a:r>
              <a:rPr lang="en-US" b="0" noProof="0" dirty="0" err="1" smtClean="0"/>
              <a:t>beoordeling</a:t>
            </a:r>
            <a:r>
              <a:rPr lang="en-US" b="0" noProof="0" dirty="0" smtClean="0"/>
              <a:t> van</a:t>
            </a:r>
            <a:r>
              <a:rPr lang="en-US" b="0" baseline="0" noProof="0" dirty="0" smtClean="0"/>
              <a:t> de docent.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smtClean="0"/>
              <a:t>Tip: </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err="1" smtClean="0"/>
              <a:t>Laat</a:t>
            </a:r>
            <a:r>
              <a:rPr lang="en-US" b="0" baseline="0" noProof="0" dirty="0" smtClean="0"/>
              <a:t> de </a:t>
            </a:r>
            <a:r>
              <a:rPr lang="en-US" b="0" baseline="0" noProof="0" dirty="0" err="1" smtClean="0"/>
              <a:t>leerlingen</a:t>
            </a:r>
            <a:r>
              <a:rPr lang="en-US" b="0" baseline="0" noProof="0" dirty="0" smtClean="0"/>
              <a:t> </a:t>
            </a:r>
            <a:r>
              <a:rPr lang="en-US" b="0" baseline="0" noProof="0" dirty="0" err="1" smtClean="0"/>
              <a:t>ook</a:t>
            </a:r>
            <a:r>
              <a:rPr lang="en-US" b="0" baseline="0" noProof="0" dirty="0" smtClean="0"/>
              <a:t> de </a:t>
            </a:r>
            <a:r>
              <a:rPr lang="en-US" b="0" baseline="0" noProof="0" dirty="0" err="1" smtClean="0"/>
              <a:t>stroommeter</a:t>
            </a:r>
            <a:r>
              <a:rPr lang="en-US" b="0" baseline="0" noProof="0" dirty="0" smtClean="0"/>
              <a:t> </a:t>
            </a:r>
            <a:r>
              <a:rPr lang="en-US" b="0" baseline="0" noProof="0" dirty="0" err="1" smtClean="0"/>
              <a:t>bekijken</a:t>
            </a:r>
            <a:r>
              <a:rPr lang="en-US" b="0" baseline="0" noProof="0" dirty="0" smtClean="0"/>
              <a:t>. Je </a:t>
            </a:r>
            <a:r>
              <a:rPr lang="en-US" b="0" baseline="0" noProof="0" dirty="0" err="1" smtClean="0"/>
              <a:t>kan</a:t>
            </a:r>
            <a:r>
              <a:rPr lang="en-US" b="0" baseline="0" noProof="0" dirty="0" smtClean="0"/>
              <a:t> </a:t>
            </a:r>
            <a:r>
              <a:rPr lang="en-US" b="0" baseline="0" noProof="0" dirty="0" err="1" smtClean="0"/>
              <a:t>hier</a:t>
            </a:r>
            <a:r>
              <a:rPr lang="en-US" b="0" baseline="0" noProof="0" dirty="0" smtClean="0"/>
              <a:t> </a:t>
            </a:r>
            <a:r>
              <a:rPr lang="en-US" b="0" baseline="0" noProof="0" dirty="0" err="1" smtClean="0"/>
              <a:t>ook</a:t>
            </a:r>
            <a:r>
              <a:rPr lang="en-US" b="0" baseline="0" noProof="0" dirty="0" smtClean="0"/>
              <a:t> </a:t>
            </a:r>
            <a:r>
              <a:rPr lang="en-US" b="0" baseline="0" noProof="0" dirty="0" err="1" smtClean="0"/>
              <a:t>leuke</a:t>
            </a:r>
            <a:r>
              <a:rPr lang="en-US" b="0" baseline="0" noProof="0" dirty="0" smtClean="0"/>
              <a:t> </a:t>
            </a:r>
            <a:r>
              <a:rPr lang="en-US" b="0" baseline="0" noProof="0" dirty="0" err="1" smtClean="0"/>
              <a:t>experimenten</a:t>
            </a:r>
            <a:r>
              <a:rPr lang="en-US" b="0" baseline="0" noProof="0" dirty="0" smtClean="0"/>
              <a:t> </a:t>
            </a:r>
            <a:r>
              <a:rPr lang="en-US" b="0" baseline="0" noProof="0" dirty="0" err="1" smtClean="0"/>
              <a:t>mee</a:t>
            </a:r>
            <a:r>
              <a:rPr lang="en-US" b="0" baseline="0" noProof="0" dirty="0" smtClean="0"/>
              <a:t> </a:t>
            </a:r>
            <a:r>
              <a:rPr lang="en-US" b="0" baseline="0" noProof="0" dirty="0" err="1" smtClean="0"/>
              <a:t>doen</a:t>
            </a:r>
            <a:r>
              <a:rPr lang="en-US" b="0" baseline="0" noProof="0" dirty="0" smtClean="0"/>
              <a:t>. Neem </a:t>
            </a:r>
            <a:r>
              <a:rPr lang="en-US" b="0" baseline="0" noProof="0" dirty="0" err="1" smtClean="0"/>
              <a:t>bijvoorbeeld</a:t>
            </a:r>
            <a:r>
              <a:rPr lang="en-US" b="0" baseline="0" noProof="0" dirty="0" smtClean="0"/>
              <a:t> </a:t>
            </a:r>
            <a:r>
              <a:rPr lang="en-US" b="0" baseline="0" noProof="0" dirty="0" err="1" smtClean="0"/>
              <a:t>een</a:t>
            </a:r>
            <a:r>
              <a:rPr lang="en-US" b="0" baseline="0" noProof="0" dirty="0" smtClean="0"/>
              <a:t> week </a:t>
            </a:r>
            <a:r>
              <a:rPr lang="en-US" b="0" baseline="0" noProof="0" dirty="0" err="1" smtClean="0"/>
              <a:t>elke</a:t>
            </a:r>
            <a:r>
              <a:rPr lang="en-US" b="0" baseline="0" noProof="0" dirty="0" smtClean="0"/>
              <a:t> dag de stand op. </a:t>
            </a:r>
            <a:r>
              <a:rPr lang="en-US" b="0" baseline="0" noProof="0" dirty="0" err="1" smtClean="0"/>
              <a:t>Laat</a:t>
            </a:r>
            <a:r>
              <a:rPr lang="en-US" b="0" baseline="0" noProof="0" dirty="0" smtClean="0"/>
              <a:t> </a:t>
            </a:r>
            <a:r>
              <a:rPr lang="en-US" b="0" baseline="0" noProof="0" dirty="0" err="1" smtClean="0"/>
              <a:t>vervolgens</a:t>
            </a:r>
            <a:r>
              <a:rPr lang="en-US" b="0" baseline="0" noProof="0" dirty="0" smtClean="0"/>
              <a:t> de </a:t>
            </a:r>
            <a:r>
              <a:rPr lang="en-US" b="0" baseline="0" noProof="0" dirty="0" err="1" smtClean="0"/>
              <a:t>leerlingen</a:t>
            </a:r>
            <a:r>
              <a:rPr lang="en-US" b="0" baseline="0" noProof="0" dirty="0" smtClean="0"/>
              <a:t> </a:t>
            </a:r>
            <a:r>
              <a:rPr lang="en-US" b="0" baseline="0" noProof="0" dirty="0" err="1" smtClean="0"/>
              <a:t>energie</a:t>
            </a:r>
            <a:r>
              <a:rPr lang="en-US" b="0" baseline="0" noProof="0" dirty="0" smtClean="0"/>
              <a:t> </a:t>
            </a:r>
            <a:r>
              <a:rPr lang="en-US" b="0" baseline="0" noProof="0" dirty="0" err="1" smtClean="0"/>
              <a:t>besparen</a:t>
            </a:r>
            <a:r>
              <a:rPr lang="en-US" b="0" baseline="0" noProof="0" dirty="0" smtClean="0"/>
              <a:t> in de school (</a:t>
            </a:r>
            <a:r>
              <a:rPr lang="en-US" b="0" baseline="0" noProof="0" dirty="0" err="1" smtClean="0"/>
              <a:t>zie</a:t>
            </a:r>
            <a:r>
              <a:rPr lang="en-US" b="0" baseline="0" noProof="0" dirty="0" smtClean="0"/>
              <a:t> </a:t>
            </a:r>
            <a:r>
              <a:rPr lang="en-US" b="0" baseline="0" noProof="0" dirty="0" err="1" smtClean="0"/>
              <a:t>opdracht</a:t>
            </a:r>
            <a:r>
              <a:rPr lang="en-US" b="0" baseline="0" noProof="0" dirty="0" smtClean="0"/>
              <a:t> 6) </a:t>
            </a:r>
            <a:r>
              <a:rPr lang="en-US" b="0" baseline="0" noProof="0" dirty="0" err="1" smtClean="0"/>
              <a:t>en</a:t>
            </a:r>
            <a:r>
              <a:rPr lang="en-US" b="0" baseline="0" noProof="0" dirty="0" smtClean="0"/>
              <a:t> </a:t>
            </a:r>
            <a:r>
              <a:rPr lang="en-US" b="0" baseline="0" noProof="0" dirty="0" err="1" smtClean="0"/>
              <a:t>meten</a:t>
            </a:r>
            <a:r>
              <a:rPr lang="en-US" b="0" baseline="0" noProof="0" dirty="0" smtClean="0"/>
              <a:t> of </a:t>
            </a:r>
            <a:r>
              <a:rPr lang="en-US" b="0" baseline="0" noProof="0" dirty="0" err="1" smtClean="0"/>
              <a:t>dit</a:t>
            </a:r>
            <a:r>
              <a:rPr lang="en-US" b="0" baseline="0" noProof="0" dirty="0" smtClean="0"/>
              <a:t> effect </a:t>
            </a:r>
            <a:r>
              <a:rPr lang="en-US" b="0" baseline="0" noProof="0" dirty="0" err="1" smtClean="0"/>
              <a:t>heeft</a:t>
            </a:r>
            <a:r>
              <a:rPr lang="en-US" b="0"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Achtergrondinformatie</a:t>
            </a:r>
            <a:r>
              <a:rPr lang="en-US" b="1" noProof="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Nederland </a:t>
            </a:r>
            <a:r>
              <a:rPr lang="en-US" baseline="0" noProof="0" dirty="0" err="1" smtClean="0"/>
              <a:t>scoort</a:t>
            </a:r>
            <a:r>
              <a:rPr lang="en-US" baseline="0" noProof="0" dirty="0" smtClean="0"/>
              <a:t> </a:t>
            </a:r>
            <a:r>
              <a:rPr lang="en-US" baseline="0" noProof="0" dirty="0" err="1" smtClean="0"/>
              <a:t>slecht</a:t>
            </a:r>
            <a:r>
              <a:rPr lang="en-US" baseline="0" noProof="0" dirty="0" smtClean="0"/>
              <a:t> </a:t>
            </a:r>
            <a:r>
              <a:rPr lang="en-US" baseline="0" noProof="0" dirty="0" err="1" smtClean="0"/>
              <a:t>als</a:t>
            </a:r>
            <a:r>
              <a:rPr lang="en-US" baseline="0" noProof="0" dirty="0" smtClean="0"/>
              <a:t> het </a:t>
            </a:r>
            <a:r>
              <a:rPr lang="en-US" baseline="0" noProof="0" dirty="0" err="1" smtClean="0"/>
              <a:t>gaat</a:t>
            </a:r>
            <a:r>
              <a:rPr lang="en-US" baseline="0" noProof="0" dirty="0" smtClean="0"/>
              <a:t> om </a:t>
            </a:r>
            <a:r>
              <a:rPr lang="en-US" baseline="0" noProof="0" dirty="0" err="1" smtClean="0"/>
              <a:t>schone</a:t>
            </a:r>
            <a:r>
              <a:rPr lang="en-US" baseline="0" noProof="0" dirty="0" smtClean="0"/>
              <a:t> </a:t>
            </a:r>
            <a:r>
              <a:rPr lang="en-US" baseline="0" noProof="0" dirty="0" err="1" smtClean="0"/>
              <a:t>energie</a:t>
            </a:r>
            <a:r>
              <a:rPr lang="en-US" baseline="0" noProof="0" dirty="0" smtClean="0"/>
              <a:t>. </a:t>
            </a:r>
            <a:r>
              <a:rPr lang="en-US" baseline="0" noProof="0" dirty="0" err="1" smtClean="0"/>
              <a:t>Zie</a:t>
            </a:r>
            <a:r>
              <a:rPr lang="en-US" baseline="0" noProof="0" dirty="0" smtClean="0"/>
              <a:t> </a:t>
            </a:r>
            <a:r>
              <a:rPr lang="en-US" baseline="0" noProof="0" dirty="0" err="1" smtClean="0"/>
              <a:t>hier</a:t>
            </a:r>
            <a:r>
              <a:rPr lang="en-US" baseline="0" noProof="0" dirty="0" smtClean="0"/>
              <a:t> het </a:t>
            </a:r>
            <a:r>
              <a:rPr lang="en-US" dirty="0" err="1" smtClean="0"/>
              <a:t>duurzame</a:t>
            </a:r>
            <a:r>
              <a:rPr lang="en-US" baseline="0" dirty="0" smtClean="0"/>
              <a:t> </a:t>
            </a:r>
            <a:r>
              <a:rPr lang="en-US" baseline="0" dirty="0" err="1" smtClean="0"/>
              <a:t>energiegebruik</a:t>
            </a:r>
            <a:r>
              <a:rPr lang="en-US" baseline="0" dirty="0" smtClean="0"/>
              <a:t> in </a:t>
            </a:r>
            <a:r>
              <a:rPr lang="en-US" baseline="0" dirty="0" err="1" smtClean="0"/>
              <a:t>verschillende</a:t>
            </a:r>
            <a:r>
              <a:rPr lang="en-US" baseline="0" dirty="0" smtClean="0"/>
              <a:t> </a:t>
            </a:r>
            <a:r>
              <a:rPr lang="en-US" baseline="0" dirty="0" err="1" smtClean="0"/>
              <a:t>Europese</a:t>
            </a:r>
            <a:r>
              <a:rPr lang="en-US" baseline="0" dirty="0" smtClean="0"/>
              <a:t> </a:t>
            </a:r>
            <a:r>
              <a:rPr lang="en-US" baseline="0" dirty="0" err="1" smtClean="0"/>
              <a:t>landen</a:t>
            </a:r>
            <a:r>
              <a:rPr lang="en-US" baseline="0" dirty="0" smtClean="0"/>
              <a:t>: http://www.nu.nl/economie/3722387/nederland-in-achterhoede-duurzame-energie.html  </a:t>
            </a:r>
            <a:r>
              <a:rPr lang="en-US" dirty="0" smtClean="0"/>
              <a:t>In Nederland</a:t>
            </a:r>
            <a:r>
              <a:rPr lang="en-US" baseline="0" dirty="0" smtClean="0"/>
              <a:t> is maar</a:t>
            </a:r>
            <a:r>
              <a:rPr lang="en-US" dirty="0" smtClean="0"/>
              <a:t> 4,5% van</a:t>
            </a:r>
            <a:r>
              <a:rPr lang="en-US" baseline="0" dirty="0" smtClean="0"/>
              <a:t> </a:t>
            </a:r>
            <a:r>
              <a:rPr lang="en-US" baseline="0" dirty="0" err="1" smtClean="0"/>
              <a:t>alle</a:t>
            </a:r>
            <a:r>
              <a:rPr lang="en-US" baseline="0" dirty="0" smtClean="0"/>
              <a:t> </a:t>
            </a:r>
            <a:r>
              <a:rPr lang="en-US" baseline="0" dirty="0" err="1" smtClean="0"/>
              <a:t>energie</a:t>
            </a:r>
            <a:r>
              <a:rPr lang="en-US" baseline="0" dirty="0" smtClean="0"/>
              <a:t> is </a:t>
            </a:r>
            <a:r>
              <a:rPr lang="en-US" baseline="0" dirty="0" err="1" smtClean="0"/>
              <a:t>schoon</a:t>
            </a:r>
            <a:r>
              <a:rPr lang="en-US" baseline="0" dirty="0" smtClean="0"/>
              <a:t>. In </a:t>
            </a:r>
            <a:r>
              <a:rPr lang="en-US" baseline="0" dirty="0" err="1" smtClean="0"/>
              <a:t>Zweden</a:t>
            </a:r>
            <a:r>
              <a:rPr lang="en-US" baseline="0" dirty="0" smtClean="0"/>
              <a:t> maar </a:t>
            </a:r>
            <a:r>
              <a:rPr lang="en-US" baseline="0" dirty="0" err="1" smtClean="0"/>
              <a:t>liefst</a:t>
            </a:r>
            <a:r>
              <a:rPr lang="en-US" baseline="0" dirty="0" smtClean="0"/>
              <a:t> 51%!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Wil je </a:t>
            </a:r>
            <a:r>
              <a:rPr lang="en-US" baseline="0" dirty="0" err="1" smtClean="0"/>
              <a:t>jouw</a:t>
            </a:r>
            <a:r>
              <a:rPr lang="en-US" baseline="0" dirty="0" smtClean="0"/>
              <a:t> </a:t>
            </a:r>
            <a:r>
              <a:rPr lang="en-US" baseline="0" dirty="0" err="1" smtClean="0"/>
              <a:t>schoolgebouw</a:t>
            </a:r>
            <a:r>
              <a:rPr lang="en-US" baseline="0" dirty="0" smtClean="0"/>
              <a:t> </a:t>
            </a:r>
            <a:r>
              <a:rPr lang="en-US" baseline="0" dirty="0" err="1" smtClean="0"/>
              <a:t>verduurzamen</a:t>
            </a:r>
            <a:r>
              <a:rPr lang="en-US" baseline="0" dirty="0" smtClean="0"/>
              <a:t>? </a:t>
            </a:r>
            <a:r>
              <a:rPr lang="en-US" baseline="0" dirty="0" err="1" smtClean="0"/>
              <a:t>Kijk</a:t>
            </a:r>
            <a:r>
              <a:rPr lang="en-US" baseline="0" dirty="0" smtClean="0"/>
              <a:t> op www.greendealscholen.nl </a:t>
            </a:r>
            <a:r>
              <a:rPr lang="en-US" baseline="0" dirty="0" err="1" smtClean="0"/>
              <a:t>voor</a:t>
            </a:r>
            <a:r>
              <a:rPr lang="en-US" baseline="0" dirty="0" smtClean="0"/>
              <a:t> </a:t>
            </a:r>
            <a:r>
              <a:rPr lang="en-US" baseline="0" dirty="0" err="1" smtClean="0"/>
              <a:t>ondersteuning</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18</a:t>
            </a:fld>
            <a:endParaRPr lang="en-US"/>
          </a:p>
        </p:txBody>
      </p:sp>
    </p:spTree>
    <p:extLst>
      <p:ext uri="{BB962C8B-B14F-4D97-AF65-F5344CB8AC3E}">
        <p14:creationId xmlns:p14="http://schemas.microsoft.com/office/powerpoint/2010/main" val="39410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Voorbeelden</a:t>
            </a:r>
            <a:r>
              <a:rPr lang="en-US" b="1" noProof="0" dirty="0" smtClean="0"/>
              <a:t>: </a:t>
            </a:r>
          </a:p>
          <a:p>
            <a:pPr marL="285750" indent="-285750">
              <a:buFont typeface="Wingdings" panose="05000000000000000000" pitchFamily="2" charset="2"/>
              <a:buChar char="Ø"/>
            </a:pPr>
            <a:r>
              <a:rPr lang="en-US" u="sng" dirty="0" smtClean="0">
                <a:solidFill>
                  <a:schemeClr val="accent1"/>
                </a:solidFill>
                <a:latin typeface="Kristen ITC" panose="03050502040202030202" pitchFamily="66" charset="0"/>
              </a:rPr>
              <a:t>Transport</a:t>
            </a:r>
            <a:r>
              <a:rPr lang="en-US" dirty="0" smtClean="0">
                <a:solidFill>
                  <a:schemeClr val="accent1"/>
                </a:solidFill>
                <a:latin typeface="Kristen ITC" panose="03050502040202030202" pitchFamily="66" charset="0"/>
              </a:rPr>
              <a:t>: de </a:t>
            </a:r>
            <a:r>
              <a:rPr lang="en-US" dirty="0" err="1" smtClean="0">
                <a:solidFill>
                  <a:schemeClr val="accent1"/>
                </a:solidFill>
                <a:latin typeface="Kristen ITC" panose="03050502040202030202" pitchFamily="66" charset="0"/>
              </a:rPr>
              <a:t>ene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appel</a:t>
            </a:r>
            <a:r>
              <a:rPr lang="en-US" dirty="0" smtClean="0">
                <a:solidFill>
                  <a:schemeClr val="accent1"/>
                </a:solidFill>
                <a:latin typeface="Kristen ITC" panose="03050502040202030202" pitchFamily="66" charset="0"/>
              </a:rPr>
              <a:t> in de </a:t>
            </a:r>
            <a:r>
              <a:rPr lang="en-US" dirty="0" err="1" smtClean="0">
                <a:solidFill>
                  <a:schemeClr val="accent1"/>
                </a:solidFill>
                <a:latin typeface="Kristen ITC" panose="03050502040202030202" pitchFamily="66" charset="0"/>
              </a:rPr>
              <a:t>supermarkt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komt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uit</a:t>
            </a:r>
            <a:r>
              <a:rPr lang="en-US" dirty="0" smtClean="0">
                <a:solidFill>
                  <a:schemeClr val="accent1"/>
                </a:solidFill>
                <a:latin typeface="Kristen ITC" panose="03050502040202030202" pitchFamily="66" charset="0"/>
              </a:rPr>
              <a:t> Nederland </a:t>
            </a:r>
            <a:r>
              <a:rPr lang="en-US" dirty="0" err="1" smtClean="0">
                <a:solidFill>
                  <a:schemeClr val="accent1"/>
                </a:solidFill>
                <a:latin typeface="Kristen ITC" panose="03050502040202030202" pitchFamily="66" charset="0"/>
              </a:rPr>
              <a:t>en</a:t>
            </a:r>
            <a:r>
              <a:rPr lang="en-US" dirty="0" smtClean="0">
                <a:solidFill>
                  <a:schemeClr val="accent1"/>
                </a:solidFill>
                <a:latin typeface="Kristen ITC" panose="03050502040202030202" pitchFamily="66" charset="0"/>
              </a:rPr>
              <a:t> de </a:t>
            </a:r>
            <a:r>
              <a:rPr lang="en-US" dirty="0" err="1" smtClean="0">
                <a:solidFill>
                  <a:schemeClr val="accent1"/>
                </a:solidFill>
                <a:latin typeface="Kristen ITC" panose="03050502040202030202" pitchFamily="66" charset="0"/>
              </a:rPr>
              <a:t>andere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helemaal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uit</a:t>
            </a:r>
            <a:r>
              <a:rPr lang="en-US" dirty="0" smtClean="0">
                <a:solidFill>
                  <a:schemeClr val="accent1"/>
                </a:solidFill>
                <a:latin typeface="Kristen ITC" panose="03050502040202030202" pitchFamily="66" charset="0"/>
              </a:rPr>
              <a:t> Zuid-Amerika. </a:t>
            </a:r>
            <a:r>
              <a:rPr lang="en-US" dirty="0" err="1" smtClean="0">
                <a:solidFill>
                  <a:schemeClr val="accent1"/>
                </a:solidFill>
                <a:latin typeface="Kristen ITC" panose="03050502040202030202" pitchFamily="66" charset="0"/>
              </a:rPr>
              <a:t>Producten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komen</a:t>
            </a:r>
            <a:r>
              <a:rPr lang="en-US" dirty="0" smtClean="0">
                <a:solidFill>
                  <a:schemeClr val="accent1"/>
                </a:solidFill>
                <a:latin typeface="Kristen ITC" panose="03050502040202030202" pitchFamily="66" charset="0"/>
              </a:rPr>
              <a:t> per </a:t>
            </a:r>
            <a:r>
              <a:rPr lang="en-US" dirty="0" err="1" smtClean="0">
                <a:solidFill>
                  <a:schemeClr val="accent1"/>
                </a:solidFill>
                <a:latin typeface="Kristen ITC" panose="03050502040202030202" pitchFamily="66" charset="0"/>
              </a:rPr>
              <a:t>vliegtuig</a:t>
            </a:r>
            <a:r>
              <a:rPr lang="en-US" dirty="0" smtClean="0">
                <a:solidFill>
                  <a:schemeClr val="accent1"/>
                </a:solidFill>
                <a:latin typeface="Kristen ITC" panose="03050502040202030202" pitchFamily="66" charset="0"/>
              </a:rPr>
              <a:t> of boot </a:t>
            </a:r>
            <a:r>
              <a:rPr lang="en-US" dirty="0" err="1" smtClean="0">
                <a:solidFill>
                  <a:schemeClr val="accent1"/>
                </a:solidFill>
                <a:latin typeface="Kristen ITC" panose="03050502040202030202" pitchFamily="66" charset="0"/>
              </a:rPr>
              <a:t>naar</a:t>
            </a:r>
            <a:r>
              <a:rPr lang="en-US" dirty="0" smtClean="0">
                <a:solidFill>
                  <a:schemeClr val="accent1"/>
                </a:solidFill>
                <a:latin typeface="Kristen ITC" panose="03050502040202030202" pitchFamily="66" charset="0"/>
              </a:rPr>
              <a:t> Nederland. </a:t>
            </a:r>
          </a:p>
          <a:p>
            <a:pPr marL="285750" indent="-285750">
              <a:buFont typeface="Wingdings" panose="05000000000000000000" pitchFamily="2" charset="2"/>
              <a:buChar char="Ø"/>
            </a:pPr>
            <a:r>
              <a:rPr lang="en-US" u="sng" dirty="0" err="1" smtClean="0">
                <a:solidFill>
                  <a:schemeClr val="accent1"/>
                </a:solidFill>
                <a:latin typeface="Kristen ITC" panose="03050502040202030202" pitchFamily="66" charset="0"/>
              </a:rPr>
              <a:t>Vlees</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vegetarisch</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eten</a:t>
            </a:r>
            <a:r>
              <a:rPr lang="en-US" dirty="0" smtClean="0">
                <a:solidFill>
                  <a:schemeClr val="accent1"/>
                </a:solidFill>
                <a:latin typeface="Kristen ITC" panose="03050502040202030202" pitchFamily="66" charset="0"/>
              </a:rPr>
              <a:t> is </a:t>
            </a:r>
            <a:r>
              <a:rPr lang="en-US" dirty="0" err="1" smtClean="0">
                <a:solidFill>
                  <a:schemeClr val="accent1"/>
                </a:solidFill>
                <a:latin typeface="Kristen ITC" panose="03050502040202030202" pitchFamily="66" charset="0"/>
              </a:rPr>
              <a:t>beter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voor</a:t>
            </a:r>
            <a:r>
              <a:rPr lang="en-US" dirty="0" smtClean="0">
                <a:solidFill>
                  <a:schemeClr val="accent1"/>
                </a:solidFill>
                <a:latin typeface="Kristen ITC" panose="03050502040202030202" pitchFamily="66" charset="0"/>
              </a:rPr>
              <a:t> het </a:t>
            </a:r>
            <a:r>
              <a:rPr lang="en-US" dirty="0" err="1" smtClean="0">
                <a:solidFill>
                  <a:schemeClr val="accent1"/>
                </a:solidFill>
                <a:latin typeface="Kristen ITC" panose="03050502040202030202" pitchFamily="66" charset="0"/>
              </a:rPr>
              <a:t>klimaat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bossen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worden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gekapt</a:t>
            </a:r>
            <a:r>
              <a:rPr lang="en-US" dirty="0" smtClean="0">
                <a:solidFill>
                  <a:schemeClr val="accent1"/>
                </a:solidFill>
                <a:latin typeface="Kristen ITC" panose="03050502040202030202" pitchFamily="66" charset="0"/>
              </a:rPr>
              <a:t> om </a:t>
            </a:r>
            <a:r>
              <a:rPr lang="en-US" dirty="0" err="1" smtClean="0">
                <a:solidFill>
                  <a:schemeClr val="accent1"/>
                </a:solidFill>
                <a:latin typeface="Kristen ITC" panose="03050502040202030202" pitchFamily="66" charset="0"/>
              </a:rPr>
              <a:t>vee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te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houden</a:t>
            </a:r>
            <a:r>
              <a:rPr lang="en-US" dirty="0" smtClean="0">
                <a:solidFill>
                  <a:schemeClr val="accent1"/>
                </a:solidFill>
                <a:latin typeface="Kristen ITC" panose="03050502040202030202" pitchFamily="66" charset="0"/>
              </a:rPr>
              <a:t> of </a:t>
            </a:r>
            <a:r>
              <a:rPr lang="en-US" dirty="0" err="1" smtClean="0">
                <a:solidFill>
                  <a:schemeClr val="accent1"/>
                </a:solidFill>
                <a:latin typeface="Kristen ITC" panose="03050502040202030202" pitchFamily="66" charset="0"/>
              </a:rPr>
              <a:t>veevoer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te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verbouwen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Ook</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kost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dit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energie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a:t>
            </a:r>
            <a:r>
              <a:rPr lang="en-US" dirty="0" smtClean="0">
                <a:solidFill>
                  <a:schemeClr val="accent1"/>
                </a:solidFill>
                <a:latin typeface="Kristen ITC" panose="03050502040202030202" pitchFamily="66" charset="0"/>
              </a:rPr>
              <a:t> water. De </a:t>
            </a:r>
            <a:r>
              <a:rPr lang="en-US" dirty="0" err="1" smtClean="0">
                <a:solidFill>
                  <a:schemeClr val="accent1"/>
                </a:solidFill>
                <a:latin typeface="Kristen ITC" panose="03050502040202030202" pitchFamily="66" charset="0"/>
              </a:rPr>
              <a:t>mais</a:t>
            </a:r>
            <a:r>
              <a:rPr lang="en-US" dirty="0" smtClean="0">
                <a:solidFill>
                  <a:schemeClr val="accent1"/>
                </a:solidFill>
                <a:latin typeface="Kristen ITC" panose="03050502040202030202" pitchFamily="66" charset="0"/>
              </a:rPr>
              <a:t> of </a:t>
            </a:r>
            <a:r>
              <a:rPr lang="en-US" dirty="0" err="1" smtClean="0">
                <a:solidFill>
                  <a:schemeClr val="accent1"/>
                </a:solidFill>
                <a:latin typeface="Kristen ITC" panose="03050502040202030202" pitchFamily="66" charset="0"/>
              </a:rPr>
              <a:t>soja</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voor</a:t>
            </a:r>
            <a:r>
              <a:rPr lang="en-US" dirty="0" smtClean="0">
                <a:solidFill>
                  <a:schemeClr val="accent1"/>
                </a:solidFill>
                <a:latin typeface="Kristen ITC" panose="03050502040202030202" pitchFamily="66" charset="0"/>
              </a:rPr>
              <a:t> de </a:t>
            </a:r>
            <a:r>
              <a:rPr lang="en-US" dirty="0" err="1" smtClean="0">
                <a:solidFill>
                  <a:schemeClr val="accent1"/>
                </a:solidFill>
                <a:latin typeface="Kristen ITC" panose="03050502040202030202" pitchFamily="66" charset="0"/>
              </a:rPr>
              <a:t>dieren</a:t>
            </a:r>
            <a:r>
              <a:rPr lang="en-US" dirty="0" smtClean="0">
                <a:solidFill>
                  <a:schemeClr val="accent1"/>
                </a:solidFill>
                <a:latin typeface="Kristen ITC" panose="03050502040202030202" pitchFamily="66" charset="0"/>
              </a:rPr>
              <a:t> kun je </a:t>
            </a:r>
            <a:r>
              <a:rPr lang="en-US" dirty="0" err="1" smtClean="0">
                <a:solidFill>
                  <a:schemeClr val="accent1"/>
                </a:solidFill>
                <a:latin typeface="Kristen ITC" panose="03050502040202030202" pitchFamily="66" charset="0"/>
              </a:rPr>
              <a:t>beter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zelf</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opeten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wist</a:t>
            </a:r>
            <a:r>
              <a:rPr lang="en-US" dirty="0" smtClean="0">
                <a:solidFill>
                  <a:schemeClr val="accent1"/>
                </a:solidFill>
                <a:latin typeface="Kristen ITC" panose="03050502040202030202" pitchFamily="66" charset="0"/>
              </a:rPr>
              <a:t> je </a:t>
            </a:r>
            <a:r>
              <a:rPr lang="en-US" dirty="0" err="1" smtClean="0">
                <a:solidFill>
                  <a:schemeClr val="accent1"/>
                </a:solidFill>
                <a:latin typeface="Kristen ITC" panose="03050502040202030202" pitchFamily="66" charset="0"/>
              </a:rPr>
              <a:t>dat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koeienscheten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methaangas</a:t>
            </a:r>
            <a:r>
              <a:rPr lang="en-US" dirty="0" smtClean="0">
                <a:solidFill>
                  <a:schemeClr val="accent1"/>
                </a:solidFill>
                <a:latin typeface="Kristen ITC" panose="03050502040202030202" pitchFamily="66" charset="0"/>
              </a:rPr>
              <a:t>) nog </a:t>
            </a:r>
            <a:r>
              <a:rPr lang="en-US" dirty="0" err="1" smtClean="0">
                <a:solidFill>
                  <a:schemeClr val="accent1"/>
                </a:solidFill>
                <a:latin typeface="Kristen ITC" panose="03050502040202030202" pitchFamily="66" charset="0"/>
              </a:rPr>
              <a:t>schadelijker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zijn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dan</a:t>
            </a:r>
            <a:r>
              <a:rPr lang="en-US" dirty="0" smtClean="0">
                <a:solidFill>
                  <a:schemeClr val="accent1"/>
                </a:solidFill>
                <a:latin typeface="Kristen ITC" panose="03050502040202030202" pitchFamily="66" charset="0"/>
              </a:rPr>
              <a:t> CO2? </a:t>
            </a:r>
          </a:p>
          <a:p>
            <a:pPr marL="285750" indent="-285750">
              <a:buFont typeface="Wingdings" panose="05000000000000000000" pitchFamily="2" charset="2"/>
              <a:buChar char="Ø"/>
            </a:pPr>
            <a:r>
              <a:rPr lang="nl-NL" u="sng" dirty="0" smtClean="0">
                <a:solidFill>
                  <a:schemeClr val="accent1"/>
                </a:solidFill>
                <a:latin typeface="Kristen ITC" panose="03050502040202030202" pitchFamily="66" charset="0"/>
              </a:rPr>
              <a:t>Producten:</a:t>
            </a:r>
            <a:r>
              <a:rPr lang="nl-NL" dirty="0" smtClean="0">
                <a:solidFill>
                  <a:schemeClr val="accent1"/>
                </a:solidFill>
                <a:latin typeface="Kristen ITC" panose="03050502040202030202" pitchFamily="66" charset="0"/>
              </a:rPr>
              <a:t> het maken van spullen kost energie. Van je spijkerbroek tot aan je telefoon. Het is beter voor het milieu als je materialen hergebruikt. Dit noemen we recyclen. </a:t>
            </a:r>
            <a:endParaRPr lang="en-US" b="1" dirty="0" smtClean="0">
              <a:solidFill>
                <a:schemeClr val="accent1"/>
              </a:solidFill>
              <a:latin typeface="Kristen ITC" panose="03050502040202030202"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Achtergrondinformatie</a:t>
            </a:r>
            <a:r>
              <a:rPr lang="en-US" b="1" noProof="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De </a:t>
            </a:r>
            <a:r>
              <a:rPr lang="en-US" baseline="0" dirty="0" err="1" smtClean="0"/>
              <a:t>afbeelding</a:t>
            </a:r>
            <a:r>
              <a:rPr lang="en-US" baseline="0" dirty="0" smtClean="0"/>
              <a:t> </a:t>
            </a:r>
            <a:r>
              <a:rPr lang="en-US" baseline="0" dirty="0" err="1" smtClean="0"/>
              <a:t>representeert</a:t>
            </a:r>
            <a:r>
              <a:rPr lang="en-US" baseline="0" dirty="0" smtClean="0"/>
              <a:t> de </a:t>
            </a:r>
            <a:r>
              <a:rPr lang="en-US" baseline="0" dirty="0" err="1" smtClean="0"/>
              <a:t>gemiddelde</a:t>
            </a:r>
            <a:r>
              <a:rPr lang="en-US" baseline="0" dirty="0" smtClean="0"/>
              <a:t> </a:t>
            </a:r>
            <a:r>
              <a:rPr lang="en-US" baseline="0" dirty="0" err="1" smtClean="0"/>
              <a:t>consumptie</a:t>
            </a:r>
            <a:r>
              <a:rPr lang="en-US" baseline="0" dirty="0" smtClean="0"/>
              <a:t> van 1 </a:t>
            </a:r>
            <a:r>
              <a:rPr lang="en-US" baseline="0" dirty="0" err="1" smtClean="0"/>
              <a:t>persoon</a:t>
            </a:r>
            <a:r>
              <a:rPr lang="en-US" baseline="0" dirty="0" smtClean="0"/>
              <a:t> (</a:t>
            </a:r>
            <a:r>
              <a:rPr lang="en-US" baseline="0" dirty="0" err="1" smtClean="0"/>
              <a:t>Duitsland</a:t>
            </a:r>
            <a:r>
              <a:rPr lang="en-US" baseline="0" dirty="0" smtClean="0"/>
              <a:t>) per </a:t>
            </a:r>
            <a:r>
              <a:rPr lang="en-US" baseline="0" dirty="0" err="1" smtClean="0"/>
              <a:t>jaar</a:t>
            </a:r>
            <a:r>
              <a:rPr lang="en-US" baseline="0" dirty="0" smtClean="0"/>
              <a:t>. </a:t>
            </a:r>
            <a:r>
              <a:rPr lang="en-US" sz="1200" b="0" i="0" kern="1200" baseline="0" dirty="0" err="1" smtClean="0">
                <a:solidFill>
                  <a:schemeClr val="tx1"/>
                </a:solidFill>
                <a:effectLst/>
                <a:latin typeface="+mn-lt"/>
                <a:ea typeface="+mn-ea"/>
                <a:cs typeface="+mn-cs"/>
              </a:rPr>
              <a:t>Dit</a:t>
            </a:r>
            <a:r>
              <a:rPr lang="en-US" sz="1200" b="0" i="0" kern="1200" baseline="0" dirty="0" smtClean="0">
                <a:solidFill>
                  <a:schemeClr val="tx1"/>
                </a:solidFill>
                <a:effectLst/>
                <a:latin typeface="+mn-lt"/>
                <a:ea typeface="+mn-ea"/>
                <a:cs typeface="+mn-cs"/>
              </a:rPr>
              <a:t> is</a:t>
            </a:r>
            <a:r>
              <a:rPr lang="en-US" sz="1200" b="0" i="0" kern="1200" dirty="0" smtClean="0">
                <a:solidFill>
                  <a:schemeClr val="tx1"/>
                </a:solidFill>
                <a:effectLst/>
                <a:latin typeface="+mn-lt"/>
                <a:ea typeface="+mn-ea"/>
                <a:cs typeface="+mn-cs"/>
              </a:rPr>
              <a:t> 61 kilo </a:t>
            </a:r>
            <a:r>
              <a:rPr lang="en-US" sz="1200" b="0" i="0" kern="1200" dirty="0" err="1" smtClean="0">
                <a:solidFill>
                  <a:schemeClr val="tx1"/>
                </a:solidFill>
                <a:effectLst/>
                <a:latin typeface="+mn-lt"/>
                <a:ea typeface="+mn-ea"/>
                <a:cs typeface="+mn-cs"/>
              </a:rPr>
              <a:t>vlees</a:t>
            </a:r>
            <a:r>
              <a:rPr lang="en-US" sz="1200" b="0" i="0" kern="1200" dirty="0" smtClean="0">
                <a:solidFill>
                  <a:schemeClr val="tx1"/>
                </a:solidFill>
                <a:effectLst/>
                <a:latin typeface="+mn-lt"/>
                <a:ea typeface="+mn-ea"/>
                <a:cs typeface="+mn-cs"/>
              </a:rPr>
              <a:t>: 15 </a:t>
            </a:r>
            <a:r>
              <a:rPr lang="en-US" sz="1200" b="0" i="0" kern="1200" dirty="0" err="1" smtClean="0">
                <a:solidFill>
                  <a:schemeClr val="tx1"/>
                </a:solidFill>
                <a:effectLst/>
                <a:latin typeface="+mn-lt"/>
                <a:ea typeface="+mn-ea"/>
                <a:cs typeface="+mn-cs"/>
              </a:rPr>
              <a:t>kippen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een</a:t>
            </a:r>
            <a:r>
              <a:rPr lang="en-US" sz="1200" b="0" i="0" kern="1200" dirty="0" smtClean="0">
                <a:solidFill>
                  <a:schemeClr val="tx1"/>
                </a:solidFill>
                <a:effectLst/>
                <a:latin typeface="+mn-lt"/>
                <a:ea typeface="+mn-ea"/>
                <a:cs typeface="+mn-cs"/>
              </a:rPr>
              <a:t> half </a:t>
            </a:r>
            <a:r>
              <a:rPr lang="en-US" sz="1200" b="0" i="0" kern="1200" dirty="0" err="1" smtClean="0">
                <a:solidFill>
                  <a:schemeClr val="tx1"/>
                </a:solidFill>
                <a:effectLst/>
                <a:latin typeface="+mn-lt"/>
                <a:ea typeface="+mn-ea"/>
                <a:cs typeface="+mn-cs"/>
              </a:rPr>
              <a:t>varken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a:t>
            </a:r>
            <a:r>
              <a:rPr lang="en-US" sz="1200" b="0" i="0" kern="1200" dirty="0" smtClean="0">
                <a:solidFill>
                  <a:schemeClr val="tx1"/>
                </a:solidFill>
                <a:effectLst/>
                <a:latin typeface="+mn-lt"/>
                <a:ea typeface="+mn-ea"/>
                <a:cs typeface="+mn-cs"/>
              </a:rPr>
              <a:t> 1/8 </a:t>
            </a:r>
            <a:r>
              <a:rPr lang="en-US" sz="1200" b="0" i="0" kern="1200" dirty="0" err="1" smtClean="0">
                <a:solidFill>
                  <a:schemeClr val="tx1"/>
                </a:solidFill>
                <a:effectLst/>
                <a:latin typeface="+mn-lt"/>
                <a:ea typeface="+mn-ea"/>
                <a:cs typeface="+mn-cs"/>
              </a:rPr>
              <a:t>koe</a:t>
            </a:r>
            <a:r>
              <a:rPr lang="en-US" sz="1200" b="0" i="0" kern="1200" dirty="0" smtClean="0">
                <a:solidFill>
                  <a:schemeClr val="tx1"/>
                </a:solidFill>
                <a:effectLst/>
                <a:latin typeface="+mn-lt"/>
                <a:ea typeface="+mn-ea"/>
                <a:cs typeface="+mn-cs"/>
              </a:rPr>
              <a:t>. </a:t>
            </a:r>
            <a:endParaRPr lang="en-US" b="1" noProof="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smtClean="0"/>
              <a:t>Wil je meer verdieping over wat veel uitstoot veroorzaakt, kijk</a:t>
            </a:r>
            <a:r>
              <a:rPr lang="nl-NL" baseline="0" noProof="0" dirty="0" smtClean="0"/>
              <a:t> dan op </a:t>
            </a:r>
            <a:r>
              <a:rPr lang="nl-NL" noProof="0" dirty="0" smtClean="0"/>
              <a:t>https://www.milieucentraal.nl/klimaatklappers/ of </a:t>
            </a:r>
            <a:r>
              <a:rPr lang="en-US" baseline="0" noProof="0" dirty="0" smtClean="0"/>
              <a:t>http://www.nrc.nl/nieuws/2015/11/28/wat-u-zelf-kunt-doen-om-het-klimaat-te-redden-1560994-a579907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err="1" smtClean="0"/>
              <a:t>Kijk</a:t>
            </a:r>
            <a:r>
              <a:rPr lang="en-US" baseline="0" noProof="0" dirty="0" smtClean="0"/>
              <a:t> </a:t>
            </a:r>
            <a:r>
              <a:rPr lang="en-US" baseline="0" noProof="0" dirty="0" err="1" smtClean="0"/>
              <a:t>hier</a:t>
            </a:r>
            <a:r>
              <a:rPr lang="en-US" baseline="0" noProof="0" dirty="0" smtClean="0"/>
              <a:t> </a:t>
            </a:r>
            <a:r>
              <a:rPr lang="en-US" baseline="0" noProof="0" dirty="0" err="1" smtClean="0"/>
              <a:t>voor</a:t>
            </a:r>
            <a:r>
              <a:rPr lang="en-US" baseline="0" noProof="0" dirty="0" smtClean="0"/>
              <a:t> impact van </a:t>
            </a:r>
            <a:r>
              <a:rPr lang="en-US" baseline="0" noProof="0" dirty="0" err="1" smtClean="0"/>
              <a:t>vlees</a:t>
            </a:r>
            <a:r>
              <a:rPr lang="en-US" baseline="0" noProof="0" dirty="0" smtClean="0"/>
              <a:t> op het </a:t>
            </a:r>
            <a:r>
              <a:rPr lang="en-US" baseline="0" noProof="0" dirty="0" err="1" smtClean="0"/>
              <a:t>klimaat</a:t>
            </a:r>
            <a:r>
              <a:rPr lang="en-US" baseline="0" noProof="0" dirty="0" smtClean="0"/>
              <a:t>: http://www.greenpeace.nl/campaigns/landbouw/milieu-impact-van-de-veehouderij/ of </a:t>
            </a:r>
            <a:r>
              <a:rPr lang="en-US" baseline="0" noProof="0" dirty="0" err="1" smtClean="0"/>
              <a:t>kijk</a:t>
            </a:r>
            <a:r>
              <a:rPr lang="en-US" baseline="0" noProof="0" dirty="0" smtClean="0"/>
              <a:t> </a:t>
            </a:r>
            <a:r>
              <a:rPr lang="en-US" baseline="0" noProof="0" dirty="0" err="1" smtClean="0"/>
              <a:t>naar</a:t>
            </a:r>
            <a:r>
              <a:rPr lang="en-US" baseline="0" noProof="0" dirty="0" smtClean="0"/>
              <a:t> </a:t>
            </a:r>
            <a:r>
              <a:rPr lang="en-US" baseline="0" noProof="0" dirty="0" err="1" smtClean="0"/>
              <a:t>dit</a:t>
            </a:r>
            <a:r>
              <a:rPr lang="en-US" baseline="0" noProof="0" dirty="0" smtClean="0"/>
              <a:t> </a:t>
            </a:r>
            <a:r>
              <a:rPr lang="en-US" baseline="0" noProof="0" dirty="0" err="1" smtClean="0"/>
              <a:t>plaatje</a:t>
            </a:r>
            <a:r>
              <a:rPr lang="en-US" baseline="0" noProof="0" dirty="0" smtClean="0"/>
              <a:t>: https://www.milieucentraal.nl/media/1929/1349-ill-graphic-vlees-co2-def-hires-cmyk.jpg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Greenpeace </a:t>
            </a:r>
            <a:r>
              <a:rPr lang="en-US" baseline="0" noProof="0" dirty="0" err="1" smtClean="0"/>
              <a:t>heeft</a:t>
            </a:r>
            <a:r>
              <a:rPr lang="en-US" baseline="0" noProof="0" dirty="0" smtClean="0"/>
              <a:t> </a:t>
            </a:r>
            <a:r>
              <a:rPr lang="en-US" baseline="0" noProof="0" dirty="0" err="1" smtClean="0"/>
              <a:t>ook</a:t>
            </a:r>
            <a:r>
              <a:rPr lang="en-US" baseline="0" noProof="0" dirty="0" smtClean="0"/>
              <a:t> </a:t>
            </a:r>
            <a:r>
              <a:rPr lang="en-US" baseline="0" noProof="0" dirty="0" err="1" smtClean="0"/>
              <a:t>een</a:t>
            </a:r>
            <a:r>
              <a:rPr lang="en-US" baseline="0" noProof="0" dirty="0" smtClean="0"/>
              <a:t> </a:t>
            </a:r>
            <a:r>
              <a:rPr lang="en-US" baseline="0" noProof="0" dirty="0" err="1" smtClean="0"/>
              <a:t>verdiepingsopdracht</a:t>
            </a:r>
            <a:r>
              <a:rPr lang="en-US" baseline="0" noProof="0" dirty="0" smtClean="0"/>
              <a:t> over de </a:t>
            </a:r>
            <a:r>
              <a:rPr lang="en-US" baseline="0" noProof="0" dirty="0" err="1" smtClean="0"/>
              <a:t>herkomst</a:t>
            </a:r>
            <a:r>
              <a:rPr lang="en-US" baseline="0" noProof="0" dirty="0" smtClean="0"/>
              <a:t> van </a:t>
            </a:r>
            <a:r>
              <a:rPr lang="en-US" baseline="0" noProof="0" dirty="0" err="1" smtClean="0"/>
              <a:t>groente</a:t>
            </a:r>
            <a:r>
              <a:rPr lang="en-US" baseline="0" noProof="0" dirty="0" smtClean="0"/>
              <a:t> &amp; fruit </a:t>
            </a:r>
            <a:r>
              <a:rPr lang="en-US" baseline="0" noProof="0" dirty="0" err="1" smtClean="0"/>
              <a:t>en</a:t>
            </a:r>
            <a:r>
              <a:rPr lang="en-US" baseline="0" noProof="0" dirty="0" smtClean="0"/>
              <a:t> de </a:t>
            </a:r>
            <a:r>
              <a:rPr lang="en-US" baseline="0" noProof="0" dirty="0" err="1" smtClean="0"/>
              <a:t>invloed</a:t>
            </a:r>
            <a:r>
              <a:rPr lang="en-US" baseline="0" noProof="0" dirty="0" smtClean="0"/>
              <a:t> van transport op het </a:t>
            </a:r>
            <a:r>
              <a:rPr lang="en-US" baseline="0" noProof="0" dirty="0" err="1" smtClean="0"/>
              <a:t>klimaat</a:t>
            </a:r>
            <a:r>
              <a:rPr lang="en-US" baseline="0" noProof="0" dirty="0" smtClean="0"/>
              <a:t>: http://www.greenpeace.nl/lesmateriaal/?lm=11&amp;dl=GPNL020NDSM32-all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19</a:t>
            </a:fld>
            <a:endParaRPr lang="en-US"/>
          </a:p>
        </p:txBody>
      </p:sp>
    </p:spTree>
    <p:extLst>
      <p:ext uri="{BB962C8B-B14F-4D97-AF65-F5344CB8AC3E}">
        <p14:creationId xmlns:p14="http://schemas.microsoft.com/office/powerpoint/2010/main" val="38343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idx="10"/>
          </p:nvPr>
        </p:nvSpPr>
        <p:spPr/>
        <p:txBody>
          <a:bodyPr/>
          <a:lstStyle/>
          <a:p>
            <a:pPr algn="r"/>
            <a:fld id="{4C498A4A-A023-47F4-B70A-B714F356FDF4}" type="slidenum">
              <a:rPr lang="en-US" sz="1400" smtClean="0">
                <a:latin typeface="Times New Roman"/>
              </a:rPr>
              <a:t>2</a:t>
            </a:fld>
            <a:endParaRPr lang="en-US"/>
          </a:p>
        </p:txBody>
      </p:sp>
    </p:spTree>
    <p:extLst>
      <p:ext uri="{BB962C8B-B14F-4D97-AF65-F5344CB8AC3E}">
        <p14:creationId xmlns:p14="http://schemas.microsoft.com/office/powerpoint/2010/main" val="1372448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6a. </a:t>
            </a:r>
            <a:r>
              <a:rPr lang="en-US" noProof="0" dirty="0" err="1" smtClean="0"/>
              <a:t>Ter</a:t>
            </a:r>
            <a:r>
              <a:rPr lang="en-US" noProof="0" dirty="0" smtClean="0"/>
              <a:t> </a:t>
            </a:r>
            <a:r>
              <a:rPr lang="en-US" noProof="0" dirty="0" err="1" smtClean="0"/>
              <a:t>beoordeling</a:t>
            </a:r>
            <a:r>
              <a:rPr lang="en-US" noProof="0" dirty="0" smtClean="0"/>
              <a:t> van de docent.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Verdiepingsopdracht</a:t>
            </a:r>
            <a:r>
              <a:rPr lang="en-US" b="1"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t>De </a:t>
            </a:r>
            <a:r>
              <a:rPr lang="en-US" b="0" noProof="0" dirty="0" err="1" smtClean="0"/>
              <a:t>leerlingen</a:t>
            </a:r>
            <a:r>
              <a:rPr lang="en-US" b="0" noProof="0" dirty="0" smtClean="0"/>
              <a:t> </a:t>
            </a:r>
            <a:r>
              <a:rPr lang="en-US" b="0" noProof="0" dirty="0" err="1" smtClean="0"/>
              <a:t>moeten</a:t>
            </a:r>
            <a:r>
              <a:rPr lang="en-US" b="0" noProof="0" dirty="0" smtClean="0"/>
              <a:t> </a:t>
            </a:r>
            <a:r>
              <a:rPr lang="en-US" b="0" noProof="0" dirty="0" err="1" smtClean="0"/>
              <a:t>onderzoek</a:t>
            </a:r>
            <a:r>
              <a:rPr lang="en-US" b="0" noProof="0" dirty="0" smtClean="0"/>
              <a:t> </a:t>
            </a:r>
            <a:r>
              <a:rPr lang="en-US" b="0" noProof="0" dirty="0" err="1" smtClean="0"/>
              <a:t>doen</a:t>
            </a:r>
            <a:r>
              <a:rPr lang="en-US" b="0" noProof="0" dirty="0" smtClean="0"/>
              <a:t> </a:t>
            </a:r>
            <a:r>
              <a:rPr lang="en-US" b="0" noProof="0" dirty="0" err="1" smtClean="0"/>
              <a:t>naar</a:t>
            </a:r>
            <a:r>
              <a:rPr lang="en-US" b="0" noProof="0" dirty="0" smtClean="0"/>
              <a:t> de impact van</a:t>
            </a:r>
            <a:r>
              <a:rPr lang="en-US" b="0" baseline="0" noProof="0" dirty="0" smtClean="0"/>
              <a:t> </a:t>
            </a:r>
            <a:r>
              <a:rPr lang="en-US" b="0" baseline="0" noProof="0" dirty="0" err="1" smtClean="0"/>
              <a:t>verschillende</a:t>
            </a:r>
            <a:r>
              <a:rPr lang="en-US" b="0" baseline="0" noProof="0" dirty="0" smtClean="0"/>
              <a:t> </a:t>
            </a:r>
            <a:r>
              <a:rPr lang="en-US" b="0" baseline="0" noProof="0" dirty="0" err="1" smtClean="0"/>
              <a:t>handelingen</a:t>
            </a:r>
            <a:r>
              <a:rPr lang="en-US" b="0" baseline="0" noProof="0" dirty="0" smtClean="0"/>
              <a:t> op het </a:t>
            </a:r>
            <a:r>
              <a:rPr lang="en-US" b="0" baseline="0" noProof="0" dirty="0" err="1" smtClean="0"/>
              <a:t>klimaat</a:t>
            </a:r>
            <a:r>
              <a:rPr lang="en-US" b="0" baseline="0" noProof="0" dirty="0" smtClean="0"/>
              <a:t>. </a:t>
            </a:r>
            <a:r>
              <a:rPr lang="en-US" b="0" baseline="0" noProof="0" dirty="0" err="1" smtClean="0"/>
              <a:t>Ze</a:t>
            </a:r>
            <a:r>
              <a:rPr lang="en-US" b="0" baseline="0" noProof="0" dirty="0" smtClean="0"/>
              <a:t> </a:t>
            </a:r>
            <a:r>
              <a:rPr lang="en-US" b="0" baseline="0" noProof="0" dirty="0" err="1" smtClean="0"/>
              <a:t>kunnen</a:t>
            </a:r>
            <a:r>
              <a:rPr lang="en-US" b="0" baseline="0" noProof="0" dirty="0" smtClean="0"/>
              <a:t> </a:t>
            </a:r>
            <a:r>
              <a:rPr lang="en-US" b="0" baseline="0" noProof="0" dirty="0" err="1" smtClean="0"/>
              <a:t>hierbij</a:t>
            </a:r>
            <a:r>
              <a:rPr lang="en-US" b="0" baseline="0" noProof="0" dirty="0" smtClean="0"/>
              <a:t> de </a:t>
            </a:r>
            <a:r>
              <a:rPr lang="en-US" b="0" baseline="0" noProof="0" dirty="0" err="1" smtClean="0"/>
              <a:t>volgende</a:t>
            </a:r>
            <a:r>
              <a:rPr lang="en-US" b="0" baseline="0" noProof="0" dirty="0" smtClean="0"/>
              <a:t> </a:t>
            </a:r>
            <a:r>
              <a:rPr lang="en-US" b="0" baseline="0" noProof="0" dirty="0" err="1" smtClean="0"/>
              <a:t>bronnen</a:t>
            </a:r>
            <a:r>
              <a:rPr lang="en-US" b="0" baseline="0" noProof="0" dirty="0" smtClean="0"/>
              <a:t> </a:t>
            </a:r>
            <a:r>
              <a:rPr lang="en-US" b="0" baseline="0" noProof="0" dirty="0" err="1" smtClean="0"/>
              <a:t>gebruiken</a:t>
            </a:r>
            <a:r>
              <a:rPr lang="en-US" b="0" baseline="0" noProof="0" dirty="0" smtClean="0"/>
              <a:t>: </a:t>
            </a:r>
            <a:r>
              <a:rPr lang="en-US" b="0" noProof="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smtClean="0"/>
              <a:t>Op de website van Milieu centraal staan mooie afbeeldingen met korte filmpjes. https://www.milieucentraal.nl/klimaatklappers/ Je vindt hier bijvoorbeeld informatie over </a:t>
            </a:r>
            <a:r>
              <a:rPr lang="nl-NL" baseline="0" noProof="0" dirty="0" smtClean="0"/>
              <a:t>voedsel (</a:t>
            </a:r>
            <a:r>
              <a:rPr lang="nl-NL" baseline="0" noProof="0" dirty="0" err="1" smtClean="0"/>
              <a:t>seizoensgroente</a:t>
            </a:r>
            <a:r>
              <a:rPr lang="nl-NL" baseline="0" noProof="0" dirty="0" smtClean="0"/>
              <a:t>, vegetarisch eten en voedselverspilling. </a:t>
            </a:r>
            <a:r>
              <a:rPr lang="en-US" baseline="0" noProof="0" dirty="0" smtClean="0"/>
              <a:t>https://www.milieucentraal.nl/klimaatklappers/page3.html). </a:t>
            </a:r>
            <a:r>
              <a:rPr lang="en-US" baseline="0" noProof="0" dirty="0" err="1" smtClean="0"/>
              <a:t>Ook</a:t>
            </a:r>
            <a:r>
              <a:rPr lang="en-US" baseline="0" noProof="0" dirty="0" smtClean="0"/>
              <a:t> </a:t>
            </a:r>
            <a:r>
              <a:rPr lang="en-US" baseline="0" noProof="0" dirty="0" err="1" smtClean="0"/>
              <a:t>hebben</a:t>
            </a:r>
            <a:r>
              <a:rPr lang="en-US" baseline="0" noProof="0" dirty="0" smtClean="0"/>
              <a:t> </a:t>
            </a:r>
            <a:r>
              <a:rPr lang="en-US" baseline="0" noProof="0" dirty="0" err="1" smtClean="0"/>
              <a:t>ze</a:t>
            </a:r>
            <a:r>
              <a:rPr lang="en-US" baseline="0" noProof="0" dirty="0" smtClean="0"/>
              <a:t> </a:t>
            </a:r>
            <a:r>
              <a:rPr lang="en-US" baseline="0" noProof="0" dirty="0" err="1" smtClean="0"/>
              <a:t>een</a:t>
            </a:r>
            <a:r>
              <a:rPr lang="en-US" baseline="0" noProof="0" dirty="0" smtClean="0"/>
              <a:t> geode </a:t>
            </a:r>
            <a:r>
              <a:rPr lang="en-US" baseline="0" noProof="0" dirty="0" err="1" smtClean="0"/>
              <a:t>afbeelding</a:t>
            </a:r>
            <a:r>
              <a:rPr lang="en-US" baseline="0" noProof="0" dirty="0" smtClean="0"/>
              <a:t> van </a:t>
            </a:r>
            <a:r>
              <a:rPr lang="en-US" baseline="0" noProof="0" dirty="0" err="1" smtClean="0"/>
              <a:t>vlees</a:t>
            </a:r>
            <a:r>
              <a:rPr lang="en-US" baseline="0" noProof="0" dirty="0" smtClean="0"/>
              <a:t>: https://www.milieucentraal.nl/media/1929/1349-ill-graphic-vlees-co2-def-hires-cmyk.jpg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In </a:t>
            </a:r>
            <a:r>
              <a:rPr lang="en-US" baseline="0" noProof="0" dirty="0" err="1" smtClean="0"/>
              <a:t>dit</a:t>
            </a:r>
            <a:r>
              <a:rPr lang="en-US" baseline="0" noProof="0" dirty="0" smtClean="0"/>
              <a:t> </a:t>
            </a:r>
            <a:r>
              <a:rPr lang="en-US" baseline="0" noProof="0" dirty="0" err="1" smtClean="0"/>
              <a:t>krantenartikel</a:t>
            </a:r>
            <a:r>
              <a:rPr lang="en-US" baseline="0" noProof="0" dirty="0" smtClean="0"/>
              <a:t> </a:t>
            </a:r>
            <a:r>
              <a:rPr lang="en-US" baseline="0" noProof="0" dirty="0" err="1" smtClean="0"/>
              <a:t>staat</a:t>
            </a:r>
            <a:r>
              <a:rPr lang="en-US" baseline="0" noProof="0" dirty="0" smtClean="0"/>
              <a:t> </a:t>
            </a:r>
            <a:r>
              <a:rPr lang="en-US" baseline="0" noProof="0" dirty="0" err="1" smtClean="0"/>
              <a:t>een</a:t>
            </a:r>
            <a:r>
              <a:rPr lang="en-US" baseline="0" noProof="0" dirty="0" smtClean="0"/>
              <a:t> geode </a:t>
            </a:r>
            <a:r>
              <a:rPr lang="en-US" baseline="0" noProof="0" dirty="0" err="1" smtClean="0"/>
              <a:t>afbeelding</a:t>
            </a:r>
            <a:r>
              <a:rPr lang="en-US" baseline="0" noProof="0" dirty="0" smtClean="0"/>
              <a:t> </a:t>
            </a:r>
            <a:r>
              <a:rPr lang="en-US" baseline="0" noProof="0" dirty="0" err="1" smtClean="0"/>
              <a:t>waarin</a:t>
            </a:r>
            <a:r>
              <a:rPr lang="en-US" baseline="0" noProof="0" dirty="0" smtClean="0"/>
              <a:t> </a:t>
            </a:r>
            <a:r>
              <a:rPr lang="en-US" baseline="0" noProof="0" dirty="0" err="1" smtClean="0"/>
              <a:t>verschillende</a:t>
            </a:r>
            <a:r>
              <a:rPr lang="en-US" baseline="0" noProof="0" dirty="0" smtClean="0"/>
              <a:t> </a:t>
            </a:r>
            <a:r>
              <a:rPr lang="en-US" baseline="0" noProof="0" dirty="0" err="1" smtClean="0"/>
              <a:t>handelingen</a:t>
            </a:r>
            <a:r>
              <a:rPr lang="en-US" baseline="0" noProof="0" dirty="0" smtClean="0"/>
              <a:t> </a:t>
            </a:r>
            <a:r>
              <a:rPr lang="en-US" baseline="0" noProof="0" dirty="0" err="1" smtClean="0"/>
              <a:t>worden</a:t>
            </a:r>
            <a:r>
              <a:rPr lang="en-US" baseline="0" noProof="0" dirty="0" smtClean="0"/>
              <a:t> </a:t>
            </a:r>
            <a:r>
              <a:rPr lang="en-US" baseline="0" noProof="0" dirty="0" err="1" smtClean="0"/>
              <a:t>vergeleken</a:t>
            </a:r>
            <a:r>
              <a:rPr lang="en-US" baseline="0" noProof="0" dirty="0" smtClean="0"/>
              <a:t>. http://www.nrc.nl/nieuws/2015/11/28/wat-u-zelf-kunt-doen-om-het-klimaat-te-redden-1560994-a579907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20</a:t>
            </a:fld>
            <a:endParaRPr lang="en-US"/>
          </a:p>
        </p:txBody>
      </p:sp>
    </p:spTree>
    <p:extLst>
      <p:ext uri="{BB962C8B-B14F-4D97-AF65-F5344CB8AC3E}">
        <p14:creationId xmlns:p14="http://schemas.microsoft.com/office/powerpoint/2010/main" val="2434514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noProof="0" dirty="0" smtClean="0"/>
              <a:t>Tip: </a:t>
            </a:r>
            <a:endParaRPr lang="en-US" b="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err="1" smtClean="0"/>
              <a:t>Kijk</a:t>
            </a:r>
            <a:r>
              <a:rPr lang="en-US" noProof="0" dirty="0" smtClean="0"/>
              <a:t> </a:t>
            </a:r>
            <a:r>
              <a:rPr lang="en-US" noProof="0" dirty="0" err="1" smtClean="0"/>
              <a:t>voor</a:t>
            </a:r>
            <a:r>
              <a:rPr lang="en-US" baseline="0" noProof="0" dirty="0" smtClean="0"/>
              <a:t> </a:t>
            </a:r>
            <a:r>
              <a:rPr lang="en-US" baseline="0" noProof="0" dirty="0" err="1" smtClean="0"/>
              <a:t>inspiratie</a:t>
            </a:r>
            <a:r>
              <a:rPr lang="en-US" baseline="0" noProof="0" dirty="0" smtClean="0"/>
              <a:t> op: http://www.greenpeace.org/gpkids/nl/kom-in-actie/Wat-kan-jij-doen/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err="1" smtClean="0"/>
              <a:t>Leerlingen</a:t>
            </a:r>
            <a:r>
              <a:rPr lang="en-US" baseline="0" noProof="0" dirty="0" smtClean="0"/>
              <a:t> </a:t>
            </a:r>
            <a:r>
              <a:rPr lang="en-US" baseline="0" noProof="0" dirty="0" err="1" smtClean="0"/>
              <a:t>kunnen</a:t>
            </a:r>
            <a:r>
              <a:rPr lang="en-US" baseline="0" noProof="0" dirty="0" smtClean="0"/>
              <a:t> </a:t>
            </a:r>
            <a:r>
              <a:rPr lang="en-US" baseline="0" noProof="0" dirty="0" err="1" smtClean="0"/>
              <a:t>hun</a:t>
            </a:r>
            <a:r>
              <a:rPr lang="en-US" baseline="0" noProof="0" dirty="0" smtClean="0"/>
              <a:t> </a:t>
            </a:r>
            <a:r>
              <a:rPr lang="en-US" baseline="0" noProof="0" dirty="0" err="1" smtClean="0"/>
              <a:t>idee</a:t>
            </a:r>
            <a:r>
              <a:rPr lang="en-US" baseline="0" noProof="0" dirty="0" smtClean="0"/>
              <a:t> </a:t>
            </a:r>
            <a:r>
              <a:rPr lang="en-US" baseline="0" noProof="0" dirty="0" err="1" smtClean="0"/>
              <a:t>achterlaten</a:t>
            </a:r>
            <a:r>
              <a:rPr lang="en-US" baseline="0" noProof="0" dirty="0" smtClean="0"/>
              <a:t> op: http://www.greenpeace.org/gpkids/nl/kom-in-actie/denk-mee/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21</a:t>
            </a:fld>
            <a:endParaRPr lang="en-US"/>
          </a:p>
        </p:txBody>
      </p:sp>
    </p:spTree>
    <p:extLst>
      <p:ext uri="{BB962C8B-B14F-4D97-AF65-F5344CB8AC3E}">
        <p14:creationId xmlns:p14="http://schemas.microsoft.com/office/powerpoint/2010/main" val="2206737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Op de </a:t>
            </a:r>
            <a:r>
              <a:rPr lang="en-US" noProof="0" dirty="0" err="1" smtClean="0"/>
              <a:t>foto</a:t>
            </a:r>
            <a:r>
              <a:rPr lang="en-US" baseline="0" noProof="0" dirty="0" smtClean="0"/>
              <a:t> </a:t>
            </a:r>
            <a:r>
              <a:rPr lang="en-US" baseline="0" noProof="0" dirty="0" err="1" smtClean="0"/>
              <a:t>zie</a:t>
            </a:r>
            <a:r>
              <a:rPr lang="en-US" baseline="0" noProof="0" dirty="0" smtClean="0"/>
              <a:t> je het </a:t>
            </a:r>
            <a:r>
              <a:rPr lang="en-US" baseline="0" noProof="0" dirty="0" err="1" smtClean="0"/>
              <a:t>Noorderlicht</a:t>
            </a:r>
            <a:r>
              <a:rPr lang="en-US" baseline="0" noProof="0" dirty="0" smtClean="0"/>
              <a:t>: http://www.willemwever.nl/vraag_antwoord/de-aarde/wat-het-noorderlicht-precies-en-waar-komt-het-vandaan</a:t>
            </a: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22</a:t>
            </a:fld>
            <a:endParaRPr lang="en-US"/>
          </a:p>
        </p:txBody>
      </p:sp>
    </p:spTree>
    <p:extLst>
      <p:ext uri="{BB962C8B-B14F-4D97-AF65-F5344CB8AC3E}">
        <p14:creationId xmlns:p14="http://schemas.microsoft.com/office/powerpoint/2010/main" val="4082295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23</a:t>
            </a:fld>
            <a:endParaRPr lang="en-US"/>
          </a:p>
        </p:txBody>
      </p:sp>
    </p:spTree>
    <p:extLst>
      <p:ext uri="{BB962C8B-B14F-4D97-AF65-F5344CB8AC3E}">
        <p14:creationId xmlns:p14="http://schemas.microsoft.com/office/powerpoint/2010/main" val="1747492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24</a:t>
            </a:fld>
            <a:endParaRPr lang="en-US"/>
          </a:p>
        </p:txBody>
      </p:sp>
    </p:spTree>
    <p:extLst>
      <p:ext uri="{BB962C8B-B14F-4D97-AF65-F5344CB8AC3E}">
        <p14:creationId xmlns:p14="http://schemas.microsoft.com/office/powerpoint/2010/main" val="145164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baseline="0" dirty="0" err="1" smtClean="0">
                <a:solidFill>
                  <a:srgbClr val="000000"/>
                </a:solidFill>
                <a:latin typeface="Arial" panose="020B0604020202020204" pitchFamily="34" charset="0"/>
                <a:cs typeface="Arial" panose="020B0604020202020204" pitchFamily="34" charset="0"/>
              </a:rPr>
              <a:t>Laat</a:t>
            </a:r>
            <a:r>
              <a:rPr lang="en-US" sz="1000" b="0" baseline="0" dirty="0" smtClean="0">
                <a:solidFill>
                  <a:srgbClr val="000000"/>
                </a:solidFill>
                <a:latin typeface="Arial" panose="020B0604020202020204" pitchFamily="34" charset="0"/>
                <a:cs typeface="Arial" panose="020B0604020202020204" pitchFamily="34" charset="0"/>
              </a:rPr>
              <a:t> de </a:t>
            </a:r>
            <a:r>
              <a:rPr lang="en-US" sz="1000" b="0" baseline="0" dirty="0" err="1" smtClean="0">
                <a:solidFill>
                  <a:srgbClr val="000000"/>
                </a:solidFill>
                <a:latin typeface="Arial" panose="020B0604020202020204" pitchFamily="34" charset="0"/>
                <a:cs typeface="Arial" panose="020B0604020202020204" pitchFamily="34" charset="0"/>
              </a:rPr>
              <a:t>ene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helft</a:t>
            </a:r>
            <a:r>
              <a:rPr lang="en-US" sz="1000" b="0" baseline="0" dirty="0" smtClean="0">
                <a:solidFill>
                  <a:srgbClr val="000000"/>
                </a:solidFill>
                <a:latin typeface="Arial" panose="020B0604020202020204" pitchFamily="34" charset="0"/>
                <a:cs typeface="Arial" panose="020B0604020202020204" pitchFamily="34" charset="0"/>
              </a:rPr>
              <a:t> van de </a:t>
            </a:r>
            <a:r>
              <a:rPr lang="en-US" sz="1000" b="0" baseline="0" dirty="0" err="1" smtClean="0">
                <a:solidFill>
                  <a:srgbClr val="000000"/>
                </a:solidFill>
                <a:latin typeface="Arial" panose="020B0604020202020204" pitchFamily="34" charset="0"/>
                <a:cs typeface="Arial" panose="020B0604020202020204" pitchFamily="34" charset="0"/>
              </a:rPr>
              <a:t>leerlingen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een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mindmap</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maken</a:t>
            </a:r>
            <a:r>
              <a:rPr lang="en-US" sz="1000" b="0" baseline="0" dirty="0" smtClean="0">
                <a:solidFill>
                  <a:srgbClr val="000000"/>
                </a:solidFill>
                <a:latin typeface="Arial" panose="020B0604020202020204" pitchFamily="34" charset="0"/>
                <a:cs typeface="Arial" panose="020B0604020202020204" pitchFamily="34" charset="0"/>
              </a:rPr>
              <a:t> over het </a:t>
            </a:r>
            <a:r>
              <a:rPr lang="en-US" sz="1000" b="0" baseline="0" dirty="0" err="1" smtClean="0">
                <a:solidFill>
                  <a:srgbClr val="000000"/>
                </a:solidFill>
                <a:latin typeface="Arial" panose="020B0604020202020204" pitchFamily="34" charset="0"/>
                <a:cs typeface="Arial" panose="020B0604020202020204" pitchFamily="34" charset="0"/>
              </a:rPr>
              <a:t>klimaat</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en</a:t>
            </a:r>
            <a:r>
              <a:rPr lang="en-US" sz="1000" b="0" baseline="0" dirty="0" smtClean="0">
                <a:solidFill>
                  <a:srgbClr val="000000"/>
                </a:solidFill>
                <a:latin typeface="Arial" panose="020B0604020202020204" pitchFamily="34" charset="0"/>
                <a:cs typeface="Arial" panose="020B0604020202020204" pitchFamily="34" charset="0"/>
              </a:rPr>
              <a:t> de </a:t>
            </a:r>
            <a:r>
              <a:rPr lang="en-US" sz="1000" b="0" baseline="0" dirty="0" err="1" smtClean="0">
                <a:solidFill>
                  <a:srgbClr val="000000"/>
                </a:solidFill>
                <a:latin typeface="Arial" panose="020B0604020202020204" pitchFamily="34" charset="0"/>
                <a:cs typeface="Arial" panose="020B0604020202020204" pitchFamily="34" charset="0"/>
              </a:rPr>
              <a:t>andere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helft</a:t>
            </a:r>
            <a:r>
              <a:rPr lang="en-US" sz="1000" b="0" baseline="0" dirty="0" smtClean="0">
                <a:solidFill>
                  <a:srgbClr val="000000"/>
                </a:solidFill>
                <a:latin typeface="Arial" panose="020B0604020202020204" pitchFamily="34" charset="0"/>
                <a:cs typeface="Arial" panose="020B0604020202020204" pitchFamily="34" charset="0"/>
              </a:rPr>
              <a:t> over de </a:t>
            </a:r>
            <a:r>
              <a:rPr lang="en-US" sz="1000" b="0" baseline="0" dirty="0" err="1" smtClean="0">
                <a:solidFill>
                  <a:srgbClr val="000000"/>
                </a:solidFill>
                <a:latin typeface="Arial" panose="020B0604020202020204" pitchFamily="34" charset="0"/>
                <a:cs typeface="Arial" panose="020B0604020202020204" pitchFamily="34" charset="0"/>
              </a:rPr>
              <a:t>Noordpool</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Bespreek</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dit</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kort</a:t>
            </a:r>
            <a:r>
              <a:rPr lang="en-US" sz="1000" b="0" baseline="0" dirty="0" smtClean="0">
                <a:solidFill>
                  <a:srgbClr val="000000"/>
                </a:solidFill>
                <a:latin typeface="Arial" panose="020B0604020202020204" pitchFamily="34" charset="0"/>
                <a:cs typeface="Arial" panose="020B0604020202020204" pitchFamily="34" charset="0"/>
              </a:rPr>
              <a:t>. Wat </a:t>
            </a:r>
            <a:r>
              <a:rPr lang="en-US" sz="1000" b="0" baseline="0" dirty="0" err="1" smtClean="0">
                <a:solidFill>
                  <a:srgbClr val="000000"/>
                </a:solidFill>
                <a:latin typeface="Arial" panose="020B0604020202020204" pitchFamily="34" charset="0"/>
                <a:cs typeface="Arial" panose="020B0604020202020204" pitchFamily="34" charset="0"/>
              </a:rPr>
              <a:t>hebben</a:t>
            </a:r>
            <a:r>
              <a:rPr lang="en-US" sz="1000" b="0" baseline="0" dirty="0" smtClean="0">
                <a:solidFill>
                  <a:srgbClr val="000000"/>
                </a:solidFill>
                <a:latin typeface="Arial" panose="020B0604020202020204" pitchFamily="34" charset="0"/>
                <a:cs typeface="Arial" panose="020B0604020202020204" pitchFamily="34" charset="0"/>
              </a:rPr>
              <a:t> het </a:t>
            </a:r>
            <a:r>
              <a:rPr lang="en-US" sz="1000" b="0" baseline="0" dirty="0" err="1" smtClean="0">
                <a:solidFill>
                  <a:srgbClr val="000000"/>
                </a:solidFill>
                <a:latin typeface="Arial" panose="020B0604020202020204" pitchFamily="34" charset="0"/>
                <a:cs typeface="Arial" panose="020B0604020202020204" pitchFamily="34" charset="0"/>
              </a:rPr>
              <a:t>klimaat</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en</a:t>
            </a:r>
            <a:r>
              <a:rPr lang="en-US" sz="1000" b="0" baseline="0" dirty="0" smtClean="0">
                <a:solidFill>
                  <a:srgbClr val="000000"/>
                </a:solidFill>
                <a:latin typeface="Arial" panose="020B0604020202020204" pitchFamily="34" charset="0"/>
                <a:cs typeface="Arial" panose="020B0604020202020204" pitchFamily="34" charset="0"/>
              </a:rPr>
              <a:t> de </a:t>
            </a:r>
            <a:r>
              <a:rPr lang="en-US" sz="1000" b="0" baseline="0" dirty="0" err="1" smtClean="0">
                <a:solidFill>
                  <a:srgbClr val="000000"/>
                </a:solidFill>
                <a:latin typeface="Arial" panose="020B0604020202020204" pitchFamily="34" charset="0"/>
                <a:cs typeface="Arial" panose="020B0604020202020204" pitchFamily="34" charset="0"/>
              </a:rPr>
              <a:t>Noordpool</a:t>
            </a:r>
            <a:r>
              <a:rPr lang="en-US" sz="1000" b="0" baseline="0" dirty="0" smtClean="0">
                <a:solidFill>
                  <a:srgbClr val="000000"/>
                </a:solidFill>
                <a:latin typeface="Arial" panose="020B0604020202020204" pitchFamily="34" charset="0"/>
                <a:cs typeface="Arial" panose="020B0604020202020204" pitchFamily="34" charset="0"/>
              </a:rPr>
              <a:t> met </a:t>
            </a:r>
            <a:r>
              <a:rPr lang="en-US" sz="1000" b="0" baseline="0" dirty="0" err="1" smtClean="0">
                <a:solidFill>
                  <a:srgbClr val="000000"/>
                </a:solidFill>
                <a:latin typeface="Arial" panose="020B0604020202020204" pitchFamily="34" charset="0"/>
                <a:cs typeface="Arial" panose="020B0604020202020204" pitchFamily="34" charset="0"/>
              </a:rPr>
              <a:t>elkaar</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te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maken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Staan</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er</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woorden</a:t>
            </a:r>
            <a:r>
              <a:rPr lang="en-US" sz="1000" b="0" baseline="0" dirty="0" smtClean="0">
                <a:solidFill>
                  <a:srgbClr val="000000"/>
                </a:solidFill>
                <a:latin typeface="Arial" panose="020B0604020202020204" pitchFamily="34" charset="0"/>
                <a:cs typeface="Arial" panose="020B0604020202020204" pitchFamily="34" charset="0"/>
              </a:rPr>
              <a:t> op </a:t>
            </a:r>
            <a:r>
              <a:rPr lang="en-US" sz="1000" b="0" baseline="0" dirty="0" err="1" smtClean="0">
                <a:solidFill>
                  <a:srgbClr val="000000"/>
                </a:solidFill>
                <a:latin typeface="Arial" panose="020B0604020202020204" pitchFamily="34" charset="0"/>
                <a:cs typeface="Arial" panose="020B0604020202020204" pitchFamily="34" charset="0"/>
              </a:rPr>
              <a:t>beide</a:t>
            </a:r>
            <a:r>
              <a:rPr lang="en-US" sz="1000" b="0" baseline="0" dirty="0" smtClean="0">
                <a:solidFill>
                  <a:srgbClr val="000000"/>
                </a:solidFill>
                <a:latin typeface="Arial" panose="020B0604020202020204" pitchFamily="34" charset="0"/>
                <a:cs typeface="Arial" panose="020B0604020202020204" pitchFamily="34" charset="0"/>
              </a:rPr>
              <a:t> </a:t>
            </a:r>
            <a:r>
              <a:rPr lang="en-US" sz="1000" b="0" baseline="0" dirty="0" err="1" smtClean="0">
                <a:solidFill>
                  <a:srgbClr val="000000"/>
                </a:solidFill>
                <a:latin typeface="Arial" panose="020B0604020202020204" pitchFamily="34" charset="0"/>
                <a:cs typeface="Arial" panose="020B0604020202020204" pitchFamily="34" charset="0"/>
              </a:rPr>
              <a:t>mindmaps</a:t>
            </a:r>
            <a:r>
              <a:rPr lang="en-US" sz="1000" b="0" baseline="0" dirty="0" smtClean="0">
                <a:solidFill>
                  <a:srgbClr val="000000"/>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baseline="0" dirty="0" smtClean="0">
              <a:solidFill>
                <a:srgbClr val="0000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Tip</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als</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er</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tijd</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mogelijkheid</a:t>
            </a:r>
            <a:r>
              <a:rPr lang="en-US" sz="1000" baseline="0" dirty="0" smtClean="0">
                <a:solidFill>
                  <a:srgbClr val="000000"/>
                </a:solidFill>
                <a:latin typeface="Arial" panose="020B0604020202020204" pitchFamily="34" charset="0"/>
                <a:cs typeface="Arial" panose="020B0604020202020204" pitchFamily="34" charset="0"/>
              </a:rPr>
              <a:t> is om de </a:t>
            </a:r>
            <a:r>
              <a:rPr lang="en-US" sz="1000" baseline="0" dirty="0" err="1" smtClean="0">
                <a:solidFill>
                  <a:srgbClr val="000000"/>
                </a:solidFill>
                <a:latin typeface="Arial" panose="020B0604020202020204" pitchFamily="34" charset="0"/>
                <a:cs typeface="Arial" panose="020B0604020202020204" pitchFamily="34" charset="0"/>
              </a:rPr>
              <a:t>leerlingen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ook</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zelf</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te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laten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onderzoeken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bijvoorbeeld</a:t>
            </a:r>
            <a:r>
              <a:rPr lang="en-US" sz="1000" baseline="0" dirty="0" smtClean="0">
                <a:solidFill>
                  <a:srgbClr val="000000"/>
                </a:solidFill>
                <a:latin typeface="Arial" panose="020B0604020202020204" pitchFamily="34" charset="0"/>
                <a:cs typeface="Arial" panose="020B0604020202020204" pitchFamily="34" charset="0"/>
              </a:rPr>
              <a:t> op internet), kun je de </a:t>
            </a:r>
            <a:r>
              <a:rPr lang="en-US" sz="1000" baseline="0" dirty="0" err="1" smtClean="0">
                <a:solidFill>
                  <a:srgbClr val="000000"/>
                </a:solidFill>
                <a:latin typeface="Arial" panose="020B0604020202020204" pitchFamily="34" charset="0"/>
                <a:cs typeface="Arial" panose="020B0604020202020204" pitchFamily="34" charset="0"/>
              </a:rPr>
              <a:t>mindmap</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uitbreiden</a:t>
            </a:r>
            <a:r>
              <a:rPr lang="en-US" sz="1000" baseline="0" dirty="0" smtClean="0">
                <a:solidFill>
                  <a:srgbClr val="000000"/>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err="1" smtClean="0">
                <a:solidFill>
                  <a:srgbClr val="000000"/>
                </a:solidFill>
                <a:latin typeface="Arial" panose="020B0604020202020204" pitchFamily="34" charset="0"/>
                <a:cs typeface="Arial" panose="020B0604020202020204" pitchFamily="34" charset="0"/>
              </a:rPr>
              <a:t>Laat</a:t>
            </a:r>
            <a:r>
              <a:rPr lang="en-US" sz="1000" baseline="0" dirty="0" smtClean="0">
                <a:solidFill>
                  <a:srgbClr val="000000"/>
                </a:solidFill>
                <a:latin typeface="Arial" panose="020B0604020202020204" pitchFamily="34" charset="0"/>
                <a:cs typeface="Arial" panose="020B0604020202020204" pitchFamily="34" charset="0"/>
              </a:rPr>
              <a:t> de </a:t>
            </a:r>
            <a:r>
              <a:rPr lang="en-US" sz="1000" baseline="0" dirty="0" err="1" smtClean="0">
                <a:solidFill>
                  <a:srgbClr val="000000"/>
                </a:solidFill>
                <a:latin typeface="Arial" panose="020B0604020202020204" pitchFamily="34" charset="0"/>
                <a:cs typeface="Arial" panose="020B0604020202020204" pitchFamily="34" charset="0"/>
              </a:rPr>
              <a:t>leerlingen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onderzoeksvragen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formuleren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schrijven</a:t>
            </a:r>
            <a:r>
              <a:rPr lang="en-US" sz="1000" baseline="0" dirty="0" smtClean="0">
                <a:solidFill>
                  <a:srgbClr val="000000"/>
                </a:solidFill>
                <a:latin typeface="Arial" panose="020B0604020202020204" pitchFamily="34" charset="0"/>
                <a:cs typeface="Arial" panose="020B0604020202020204" pitchFamily="34" charset="0"/>
              </a:rPr>
              <a:t> op wat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zelf</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graag</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willen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weten</a:t>
            </a:r>
            <a:r>
              <a:rPr lang="en-US" sz="1000" baseline="0" dirty="0" smtClean="0">
                <a:solidFill>
                  <a:srgbClr val="000000"/>
                </a:solidFill>
                <a:latin typeface="Arial" panose="020B0604020202020204" pitchFamily="34" charset="0"/>
                <a:cs typeface="Arial" panose="020B0604020202020204" pitchFamily="34" charset="0"/>
              </a:rPr>
              <a:t> over het </a:t>
            </a:r>
            <a:r>
              <a:rPr lang="en-US" sz="1000" baseline="0" dirty="0" err="1" smtClean="0">
                <a:solidFill>
                  <a:srgbClr val="000000"/>
                </a:solidFill>
                <a:latin typeface="Arial" panose="020B0604020202020204" pitchFamily="34" charset="0"/>
                <a:cs typeface="Arial" panose="020B0604020202020204" pitchFamily="34" charset="0"/>
              </a:rPr>
              <a:t>klimaat</a:t>
            </a:r>
            <a:r>
              <a:rPr lang="en-US" sz="1000" baseline="0" dirty="0" smtClean="0">
                <a:solidFill>
                  <a:srgbClr val="000000"/>
                </a:solidFill>
                <a:latin typeface="Arial" panose="020B0604020202020204" pitchFamily="34" charset="0"/>
                <a:cs typeface="Arial" panose="020B0604020202020204" pitchFamily="34" charset="0"/>
              </a:rPr>
              <a:t> of over de </a:t>
            </a:r>
            <a:r>
              <a:rPr lang="en-US" sz="1000" baseline="0" dirty="0" err="1" smtClean="0">
                <a:solidFill>
                  <a:srgbClr val="000000"/>
                </a:solidFill>
                <a:latin typeface="Arial" panose="020B0604020202020204" pitchFamily="34" charset="0"/>
                <a:cs typeface="Arial" panose="020B0604020202020204" pitchFamily="34" charset="0"/>
              </a:rPr>
              <a:t>Noordpool</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Aan</a:t>
            </a:r>
            <a:r>
              <a:rPr lang="en-US" sz="1000" baseline="0" dirty="0" smtClean="0">
                <a:solidFill>
                  <a:srgbClr val="000000"/>
                </a:solidFill>
                <a:latin typeface="Arial" panose="020B0604020202020204" pitchFamily="34" charset="0"/>
                <a:cs typeface="Arial" panose="020B0604020202020204" pitchFamily="34" charset="0"/>
              </a:rPr>
              <a:t> het </a:t>
            </a:r>
            <a:r>
              <a:rPr lang="en-US" sz="1000" baseline="0" dirty="0" err="1" smtClean="0">
                <a:solidFill>
                  <a:srgbClr val="000000"/>
                </a:solidFill>
                <a:latin typeface="Arial" panose="020B0604020202020204" pitchFamily="34" charset="0"/>
                <a:cs typeface="Arial" panose="020B0604020202020204" pitchFamily="34" charset="0"/>
              </a:rPr>
              <a:t>einde</a:t>
            </a:r>
            <a:r>
              <a:rPr lang="en-US" sz="1000" baseline="0" dirty="0" smtClean="0">
                <a:solidFill>
                  <a:srgbClr val="000000"/>
                </a:solidFill>
                <a:latin typeface="Arial" panose="020B0604020202020204" pitchFamily="34" charset="0"/>
                <a:cs typeface="Arial" panose="020B0604020202020204" pitchFamily="34" charset="0"/>
              </a:rPr>
              <a:t> van </a:t>
            </a:r>
            <a:r>
              <a:rPr lang="en-US" sz="1000" baseline="0" dirty="0" err="1" smtClean="0">
                <a:solidFill>
                  <a:srgbClr val="000000"/>
                </a:solidFill>
                <a:latin typeface="Arial" panose="020B0604020202020204" pitchFamily="34" charset="0"/>
                <a:cs typeface="Arial" panose="020B0604020202020204" pitchFamily="34" charset="0"/>
              </a:rPr>
              <a:t>deze</a:t>
            </a:r>
            <a:r>
              <a:rPr lang="en-US" sz="1000" baseline="0" dirty="0" smtClean="0">
                <a:solidFill>
                  <a:srgbClr val="000000"/>
                </a:solidFill>
                <a:latin typeface="Arial" panose="020B0604020202020204" pitchFamily="34" charset="0"/>
                <a:cs typeface="Arial" panose="020B0604020202020204" pitchFamily="34" charset="0"/>
              </a:rPr>
              <a:t> les </a:t>
            </a:r>
            <a:r>
              <a:rPr lang="en-US" sz="1000" baseline="0" dirty="0" err="1" smtClean="0">
                <a:solidFill>
                  <a:srgbClr val="000000"/>
                </a:solidFill>
                <a:latin typeface="Arial" panose="020B0604020202020204" pitchFamily="34" charset="0"/>
                <a:cs typeface="Arial" panose="020B0604020202020204" pitchFamily="34" charset="0"/>
              </a:rPr>
              <a:t>kijken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naar</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hun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eigen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vragen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Als</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die nog </a:t>
            </a:r>
            <a:r>
              <a:rPr lang="en-US" sz="1000" baseline="0" dirty="0" err="1" smtClean="0">
                <a:solidFill>
                  <a:srgbClr val="000000"/>
                </a:solidFill>
                <a:latin typeface="Arial" panose="020B0604020202020204" pitchFamily="34" charset="0"/>
                <a:cs typeface="Arial" panose="020B0604020202020204" pitchFamily="34" charset="0"/>
              </a:rPr>
              <a:t>niet</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kunnen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beantwoorden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gaan</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zelf</a:t>
            </a:r>
            <a:r>
              <a:rPr lang="en-US" sz="1000" baseline="0" dirty="0" smtClean="0">
                <a:solidFill>
                  <a:srgbClr val="000000"/>
                </a:solidFill>
                <a:latin typeface="Arial" panose="020B0604020202020204" pitchFamily="34" charset="0"/>
                <a:cs typeface="Arial" panose="020B0604020202020204" pitchFamily="34" charset="0"/>
              </a:rPr>
              <a:t> op </a:t>
            </a:r>
            <a:r>
              <a:rPr lang="en-US" sz="1000" baseline="0" dirty="0" err="1" smtClean="0">
                <a:solidFill>
                  <a:srgbClr val="000000"/>
                </a:solidFill>
                <a:latin typeface="Arial" panose="020B0604020202020204" pitchFamily="34" charset="0"/>
                <a:cs typeface="Arial" panose="020B0604020202020204" pitchFamily="34" charset="0"/>
              </a:rPr>
              <a:t>zoek</a:t>
            </a:r>
            <a:r>
              <a:rPr lang="en-US" sz="1000" baseline="0" dirty="0" smtClean="0">
                <a:solidFill>
                  <a:srgbClr val="000000"/>
                </a:solidFill>
                <a:latin typeface="Arial" panose="020B0604020202020204" pitchFamily="34" charset="0"/>
                <a:cs typeface="Arial" panose="020B0604020202020204" pitchFamily="34" charset="0"/>
              </a:rPr>
              <a:t> </a:t>
            </a:r>
            <a:r>
              <a:rPr lang="en-US" sz="1000" baseline="0" dirty="0" err="1" smtClean="0">
                <a:solidFill>
                  <a:srgbClr val="000000"/>
                </a:solidFill>
                <a:latin typeface="Arial" panose="020B0604020202020204" pitchFamily="34" charset="0"/>
                <a:cs typeface="Arial" panose="020B0604020202020204" pitchFamily="34" charset="0"/>
              </a:rPr>
              <a:t>naar</a:t>
            </a:r>
            <a:r>
              <a:rPr lang="en-US" sz="1000" baseline="0" dirty="0" smtClean="0">
                <a:solidFill>
                  <a:srgbClr val="000000"/>
                </a:solidFill>
                <a:latin typeface="Arial" panose="020B0604020202020204" pitchFamily="34" charset="0"/>
                <a:cs typeface="Arial" panose="020B0604020202020204" pitchFamily="34" charset="0"/>
              </a:rPr>
              <a:t> de </a:t>
            </a:r>
            <a:r>
              <a:rPr lang="en-US" sz="1000" baseline="0" dirty="0" err="1" smtClean="0">
                <a:solidFill>
                  <a:srgbClr val="000000"/>
                </a:solidFill>
                <a:latin typeface="Arial" panose="020B0604020202020204" pitchFamily="34" charset="0"/>
                <a:cs typeface="Arial" panose="020B0604020202020204" pitchFamily="34" charset="0"/>
              </a:rPr>
              <a:t>antwoorden</a:t>
            </a:r>
            <a:r>
              <a:rPr lang="en-US" sz="1000" baseline="0" dirty="0" smtClean="0">
                <a:solidFill>
                  <a:srgbClr val="000000"/>
                </a:solidFill>
                <a:latin typeface="Arial" panose="020B0604020202020204" pitchFamily="34" charset="0"/>
                <a:cs typeface="Arial" panose="020B0604020202020204" pitchFamily="34" charset="0"/>
              </a:rPr>
              <a:t>. </a:t>
            </a:r>
            <a:endParaRPr lang="nl-NL" sz="1200" baseline="30000" dirty="0" smtClean="0">
              <a:solidFill>
                <a:srgbClr val="000000"/>
              </a:solidFill>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3</a:t>
            </a:fld>
            <a:endParaRPr lang="en-US"/>
          </a:p>
        </p:txBody>
      </p:sp>
    </p:spTree>
    <p:extLst>
      <p:ext uri="{BB962C8B-B14F-4D97-AF65-F5344CB8AC3E}">
        <p14:creationId xmlns:p14="http://schemas.microsoft.com/office/powerpoint/2010/main" val="315938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smtClean="0"/>
              <a:t>Tip: virtual reality </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err="1" smtClean="0"/>
              <a:t>Bekijk</a:t>
            </a:r>
            <a:r>
              <a:rPr lang="en-US" b="0" noProof="0" dirty="0" smtClean="0"/>
              <a:t> de virtual-</a:t>
            </a:r>
            <a:r>
              <a:rPr lang="en-US" b="0" noProof="0" dirty="0" err="1" smtClean="0"/>
              <a:t>realityfilm</a:t>
            </a:r>
            <a:r>
              <a:rPr lang="en-US" b="0" noProof="0" dirty="0" smtClean="0"/>
              <a:t> ‘A journey to the Arctic’ (Engels, 3:34</a:t>
            </a:r>
            <a:r>
              <a:rPr lang="en-US" b="0" baseline="0" noProof="0" dirty="0" smtClean="0"/>
              <a:t> </a:t>
            </a:r>
            <a:r>
              <a:rPr lang="en-US" b="0" baseline="0" noProof="0" dirty="0" err="1" smtClean="0"/>
              <a:t>minuut</a:t>
            </a:r>
            <a:r>
              <a:rPr lang="en-US" b="0" baseline="0" noProof="0" dirty="0" smtClean="0"/>
              <a:t>) </a:t>
            </a:r>
            <a:r>
              <a:rPr lang="en-US" b="0" noProof="0" dirty="0" smtClean="0"/>
              <a:t>https://www.youtube.com/watch?v=HTq7HkixZGc</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Deze 360 graden video is gewoon te bekijken vanaf een computer of telefoon, maar voor een indrukwekkende virtual-</a:t>
            </a:r>
            <a:r>
              <a:rPr lang="nl-NL" sz="1200" kern="1200" dirty="0" err="1" smtClean="0">
                <a:solidFill>
                  <a:schemeClr val="tx1"/>
                </a:solidFill>
                <a:effectLst/>
                <a:latin typeface="+mn-lt"/>
                <a:ea typeface="+mn-ea"/>
                <a:cs typeface="+mn-cs"/>
              </a:rPr>
              <a:t>reality</a:t>
            </a:r>
            <a:r>
              <a:rPr lang="nl-NL" sz="1200" kern="1200" dirty="0" smtClean="0">
                <a:solidFill>
                  <a:schemeClr val="tx1"/>
                </a:solidFill>
                <a:effectLst/>
                <a:latin typeface="+mn-lt"/>
                <a:ea typeface="+mn-ea"/>
                <a:cs typeface="+mn-cs"/>
              </a:rPr>
              <a:t> ervaring bekijk je ‘m met een (kartonnen) vr-bril.</a:t>
            </a:r>
            <a:endParaRPr lang="en-US"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err="1" smtClean="0"/>
              <a:t>Achtergrondinformatie</a:t>
            </a:r>
            <a:r>
              <a:rPr lang="en-US" b="1" noProof="0" dirty="0" smtClean="0"/>
              <a:t> </a:t>
            </a:r>
            <a:r>
              <a:rPr lang="en-US" b="1" noProof="0" dirty="0" err="1" smtClean="0"/>
              <a:t>afbeelding</a:t>
            </a:r>
            <a:r>
              <a:rPr lang="en-US" b="1" noProof="0" dirty="0" smtClean="0"/>
              <a:t>:</a:t>
            </a:r>
            <a:r>
              <a:rPr lang="en-US" noProof="0" dirty="0" smtClean="0"/>
              <a:t> </a:t>
            </a:r>
          </a:p>
          <a:p>
            <a:r>
              <a:rPr lang="nl-NL" sz="1200" b="0" i="0" kern="1200" dirty="0" smtClean="0">
                <a:solidFill>
                  <a:schemeClr val="tx1"/>
                </a:solidFill>
                <a:effectLst/>
                <a:latin typeface="+mn-lt"/>
                <a:ea typeface="+mn-ea"/>
                <a:cs typeface="+mn-cs"/>
              </a:rPr>
              <a:t>De ijsbeer (</a:t>
            </a:r>
            <a:r>
              <a:rPr lang="nl-NL" sz="1200" b="0" i="0" kern="1200" dirty="0" err="1" smtClean="0">
                <a:solidFill>
                  <a:schemeClr val="tx1"/>
                </a:solidFill>
                <a:effectLst/>
                <a:latin typeface="+mn-lt"/>
                <a:ea typeface="+mn-ea"/>
                <a:cs typeface="+mn-cs"/>
              </a:rPr>
              <a:t>Ursus</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Maritiumus</a:t>
            </a:r>
            <a:r>
              <a:rPr lang="nl-NL" sz="1200" b="0" i="0" kern="1200" dirty="0" smtClean="0">
                <a:solidFill>
                  <a:schemeClr val="tx1"/>
                </a:solidFill>
                <a:effectLst/>
                <a:latin typeface="+mn-lt"/>
                <a:ea typeface="+mn-ea"/>
                <a:cs typeface="+mn-cs"/>
              </a:rPr>
              <a:t>) is de grootste beer ter wereld. IJsberen leven op de bevroren vlakten van de Noordelijke IJszee. Zij zijn voor hun voortbestaan bijna helemaal afhankelijk van het zee-ijs.</a:t>
            </a:r>
            <a:r>
              <a:rPr lang="nl-NL" sz="1200" b="0" i="0" kern="1200" baseline="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IJsberen leven in negentien min of meer geïsoleerde groepen in het Noordpoolgebied. Ze komen voor in het Arctische deel van Canada, Groenland, het vaste land van Noorwegen, Rusland, Alaska, Spitsbergen, het eiland Jan </a:t>
            </a:r>
            <a:r>
              <a:rPr lang="nl-NL" sz="1200" b="0" i="0" kern="1200" dirty="0" err="1" smtClean="0">
                <a:solidFill>
                  <a:schemeClr val="tx1"/>
                </a:solidFill>
                <a:effectLst/>
                <a:latin typeface="+mn-lt"/>
                <a:ea typeface="+mn-ea"/>
                <a:cs typeface="+mn-cs"/>
              </a:rPr>
              <a:t>Mayen</a:t>
            </a:r>
            <a:r>
              <a:rPr lang="nl-NL" sz="1200" b="0" i="0" kern="1200" dirty="0" smtClean="0">
                <a:solidFill>
                  <a:schemeClr val="tx1"/>
                </a:solidFill>
                <a:effectLst/>
                <a:latin typeface="+mn-lt"/>
                <a:ea typeface="+mn-ea"/>
                <a:cs typeface="+mn-cs"/>
              </a:rPr>
              <a:t> en op het ijs rond de Noordpool.</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4</a:t>
            </a:fld>
            <a:endParaRPr lang="en-US"/>
          </a:p>
        </p:txBody>
      </p:sp>
    </p:spTree>
    <p:extLst>
      <p:ext uri="{BB962C8B-B14F-4D97-AF65-F5344CB8AC3E}">
        <p14:creationId xmlns:p14="http://schemas.microsoft.com/office/powerpoint/2010/main" val="414560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noProof="0" dirty="0" smtClean="0">
                <a:latin typeface="Verdana" panose="020B0604030504040204" pitchFamily="34" charset="0"/>
                <a:ea typeface="Verdana" panose="020B0604030504040204" pitchFamily="34" charset="0"/>
                <a:cs typeface="Verdana" panose="020B0604030504040204" pitchFamily="34" charset="0"/>
              </a:rPr>
              <a:t>Filmpje: </a:t>
            </a:r>
            <a:r>
              <a:rPr lang="nl-NL" b="0" noProof="0" dirty="0" smtClean="0">
                <a:latin typeface="Verdana" panose="020B0604030504040204" pitchFamily="34" charset="0"/>
                <a:ea typeface="Verdana" panose="020B0604030504040204" pitchFamily="34" charset="0"/>
                <a:cs typeface="Verdana" panose="020B0604030504040204" pitchFamily="34" charset="0"/>
              </a:rPr>
              <a:t>https://www.youtube.com/watch?v=RyEXQqhXvNY</a:t>
            </a: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latin typeface="Verdana" panose="020B0604030504040204" pitchFamily="34" charset="0"/>
                <a:ea typeface="Verdana" panose="020B0604030504040204" pitchFamily="34" charset="0"/>
                <a:cs typeface="Verdana" panose="020B0604030504040204" pitchFamily="34" charset="0"/>
              </a:rPr>
              <a:t>In </a:t>
            </a:r>
            <a:r>
              <a:rPr lang="en-US" b="0" noProof="0" dirty="0" err="1" smtClean="0">
                <a:latin typeface="Verdana" panose="020B0604030504040204" pitchFamily="34" charset="0"/>
                <a:ea typeface="Verdana" panose="020B0604030504040204" pitchFamily="34" charset="0"/>
                <a:cs typeface="Verdana" panose="020B0604030504040204" pitchFamily="34" charset="0"/>
              </a:rPr>
              <a:t>presentatorweergave</a:t>
            </a:r>
            <a:r>
              <a:rPr lang="en-US" b="0" noProof="0" dirty="0" smtClean="0">
                <a:latin typeface="Verdana" panose="020B0604030504040204" pitchFamily="34" charset="0"/>
                <a:ea typeface="Verdana" panose="020B0604030504040204" pitchFamily="34" charset="0"/>
                <a:cs typeface="Verdana" panose="020B0604030504040204" pitchFamily="34" charset="0"/>
              </a:rPr>
              <a:t> kun je het </a:t>
            </a:r>
            <a:r>
              <a:rPr lang="en-US" b="0" noProof="0" dirty="0" err="1" smtClean="0">
                <a:latin typeface="Verdana" panose="020B0604030504040204" pitchFamily="34" charset="0"/>
                <a:ea typeface="Verdana" panose="020B0604030504040204" pitchFamily="34" charset="0"/>
                <a:cs typeface="Verdana" panose="020B0604030504040204" pitchFamily="34" charset="0"/>
              </a:rPr>
              <a:t>filmpje</a:t>
            </a:r>
            <a:r>
              <a:rPr lang="en-US" b="0" noProof="0" dirty="0" smtClean="0">
                <a:latin typeface="Verdana" panose="020B0604030504040204" pitchFamily="34" charset="0"/>
                <a:ea typeface="Verdana" panose="020B0604030504040204" pitchFamily="34" charset="0"/>
                <a:cs typeface="Verdana" panose="020B0604030504040204" pitchFamily="34" charset="0"/>
              </a:rPr>
              <a:t> </a:t>
            </a:r>
            <a:r>
              <a:rPr lang="en-US" b="0" noProof="0" dirty="0" err="1" smtClean="0">
                <a:latin typeface="Verdana" panose="020B0604030504040204" pitchFamily="34" charset="0"/>
                <a:ea typeface="Verdana" panose="020B0604030504040204" pitchFamily="34" charset="0"/>
                <a:cs typeface="Verdana" panose="020B0604030504040204" pitchFamily="34" charset="0"/>
              </a:rPr>
              <a:t>kijken</a:t>
            </a:r>
            <a:r>
              <a:rPr lang="en-US" b="0" noProof="0" dirty="0" smtClean="0">
                <a:latin typeface="Verdana" panose="020B0604030504040204" pitchFamily="34" charset="0"/>
                <a:ea typeface="Verdana" panose="020B0604030504040204" pitchFamily="34" charset="0"/>
                <a:cs typeface="Verdana" panose="020B0604030504040204" pitchFamily="34" charset="0"/>
              </a:rPr>
              <a:t> door </a:t>
            </a:r>
            <a:r>
              <a:rPr lang="en-US" b="0" noProof="0" dirty="0" err="1" smtClean="0">
                <a:latin typeface="Verdana" panose="020B0604030504040204" pitchFamily="34" charset="0"/>
                <a:ea typeface="Verdana" panose="020B0604030504040204" pitchFamily="34" charset="0"/>
                <a:cs typeface="Verdana" panose="020B0604030504040204" pitchFamily="34" charset="0"/>
              </a:rPr>
              <a:t>aan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te</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klikken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op het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digibord</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niet</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op je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eigen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computer).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Gebruik</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je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geen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digibord</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maar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bijvoorbeeld</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een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beamer,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beweeg</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dan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met je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muis</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in het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tweede</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scherm</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(de beamer)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en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klik</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het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filmpje</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aan</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noProof="0" dirty="0" err="1" smtClean="0">
                <a:latin typeface="Verdana" panose="020B0604030504040204" pitchFamily="34" charset="0"/>
                <a:ea typeface="Verdana" panose="020B0604030504040204" pitchFamily="34" charset="0"/>
                <a:cs typeface="Verdana" panose="020B0604030504040204" pitchFamily="34" charset="0"/>
              </a:rPr>
              <a:t>Alternatief</a:t>
            </a:r>
            <a:r>
              <a:rPr lang="en-US" b="0"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0" noProof="0" dirty="0" err="1" smtClean="0"/>
              <a:t>Bekijk</a:t>
            </a:r>
            <a:r>
              <a:rPr lang="en-US" b="0" noProof="0" dirty="0" smtClean="0"/>
              <a:t> de virtual-</a:t>
            </a:r>
            <a:r>
              <a:rPr lang="en-US" b="0" noProof="0" dirty="0" err="1" smtClean="0"/>
              <a:t>realityfilm</a:t>
            </a:r>
            <a:r>
              <a:rPr lang="en-US" b="0" noProof="0" dirty="0" smtClean="0"/>
              <a:t> ‘A journey to the Arctic’ (Engels, 3:34</a:t>
            </a:r>
            <a:r>
              <a:rPr lang="en-US" b="0" baseline="0" noProof="0" dirty="0" smtClean="0"/>
              <a:t> </a:t>
            </a:r>
            <a:r>
              <a:rPr lang="en-US" b="0" baseline="0" noProof="0" dirty="0" err="1" smtClean="0"/>
              <a:t>minuut</a:t>
            </a:r>
            <a:r>
              <a:rPr lang="en-US" b="0" baseline="0" noProof="0" dirty="0" smtClean="0"/>
              <a:t>) </a:t>
            </a:r>
            <a:r>
              <a:rPr lang="en-US" b="0" noProof="0" dirty="0" smtClean="0"/>
              <a:t>https://www.youtube.com/watch?v=HTq7HkixZGc</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Deze 360 graden video is gewoon te bekijken vanaf een computer of telefoon, maar voor een indrukwekkende virtual-</a:t>
            </a:r>
            <a:r>
              <a:rPr lang="nl-NL" sz="1200" kern="1200" dirty="0" err="1" smtClean="0">
                <a:solidFill>
                  <a:schemeClr val="tx1"/>
                </a:solidFill>
                <a:effectLst/>
                <a:latin typeface="+mn-lt"/>
                <a:ea typeface="+mn-ea"/>
                <a:cs typeface="+mn-cs"/>
              </a:rPr>
              <a:t>reality</a:t>
            </a:r>
            <a:r>
              <a:rPr lang="nl-NL" sz="1200" kern="1200" dirty="0" smtClean="0">
                <a:solidFill>
                  <a:schemeClr val="tx1"/>
                </a:solidFill>
                <a:effectLst/>
                <a:latin typeface="+mn-lt"/>
                <a:ea typeface="+mn-ea"/>
                <a:cs typeface="+mn-cs"/>
              </a:rPr>
              <a:t> ervaring bekijk je ‘m met een (kartonnen) vr-bril</a:t>
            </a:r>
            <a:endParaRPr lang="en-US"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noProof="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b="1" noProof="0" dirty="0" smtClean="0">
                <a:latin typeface="Verdana" panose="020B0604030504040204" pitchFamily="34" charset="0"/>
                <a:ea typeface="Verdana" panose="020B0604030504040204" pitchFamily="34" charset="0"/>
                <a:cs typeface="Verdana" panose="020B0604030504040204" pitchFamily="34" charset="0"/>
              </a:rPr>
              <a:t>Antwoorden:</a:t>
            </a:r>
            <a:endParaRPr lang="nl-NL" b="1" baseline="0" noProof="0" dirty="0" smtClean="0">
              <a:latin typeface="Verdana" panose="020B0604030504040204" pitchFamily="34" charset="0"/>
              <a:ea typeface="Verdana" panose="020B0604030504040204" pitchFamily="34" charset="0"/>
              <a:cs typeface="Verdana" panose="020B0604030504040204" pitchFamily="34" charset="0"/>
            </a:endParaRPr>
          </a:p>
          <a:p>
            <a:r>
              <a:rPr lang="nl-NL" sz="1200" kern="1200" dirty="0" smtClean="0">
                <a:solidFill>
                  <a:schemeClr val="tx1"/>
                </a:solidFill>
                <a:effectLst/>
                <a:latin typeface="+mn-lt"/>
                <a:ea typeface="+mn-ea"/>
                <a:cs typeface="+mn-cs"/>
              </a:rPr>
              <a:t>1a. ijsberen, vogels, walrussen, rendieren. </a:t>
            </a:r>
          </a:p>
          <a:p>
            <a:r>
              <a:rPr lang="nl-NL" sz="1200" kern="1200" dirty="0" smtClean="0">
                <a:solidFill>
                  <a:schemeClr val="tx1"/>
                </a:solidFill>
                <a:effectLst/>
                <a:latin typeface="+mn-lt"/>
                <a:ea typeface="+mn-ea"/>
                <a:cs typeface="+mn-cs"/>
              </a:rPr>
              <a:t>1b. Op de Noordpool wonen de </a:t>
            </a:r>
            <a:r>
              <a:rPr lang="nl-NL" sz="1200" kern="1200" dirty="0" err="1" smtClean="0">
                <a:solidFill>
                  <a:schemeClr val="tx1"/>
                </a:solidFill>
                <a:effectLst/>
                <a:latin typeface="+mn-lt"/>
                <a:ea typeface="+mn-ea"/>
                <a:cs typeface="+mn-cs"/>
              </a:rPr>
              <a:t>inuït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eskimo’s</a:t>
            </a:r>
            <a:r>
              <a:rPr lang="nl-NL" sz="1200" kern="1200" dirty="0" smtClean="0">
                <a:solidFill>
                  <a:schemeClr val="tx1"/>
                </a:solidFill>
                <a:effectLst/>
                <a:latin typeface="+mn-lt"/>
                <a:ea typeface="+mn-ea"/>
                <a:cs typeface="+mn-cs"/>
              </a:rPr>
              <a:t>) en onderzoekers. De </a:t>
            </a:r>
            <a:r>
              <a:rPr lang="nl-NL" sz="1200" kern="1200" dirty="0" err="1" smtClean="0">
                <a:solidFill>
                  <a:schemeClr val="tx1"/>
                </a:solidFill>
                <a:effectLst/>
                <a:latin typeface="+mn-lt"/>
                <a:ea typeface="+mn-ea"/>
                <a:cs typeface="+mn-cs"/>
              </a:rPr>
              <a:t>inuït</a:t>
            </a:r>
            <a:r>
              <a:rPr lang="nl-NL" sz="1200" kern="1200" dirty="0" smtClean="0">
                <a:solidFill>
                  <a:schemeClr val="tx1"/>
                </a:solidFill>
                <a:effectLst/>
                <a:latin typeface="+mn-lt"/>
                <a:ea typeface="+mn-ea"/>
                <a:cs typeface="+mn-cs"/>
              </a:rPr>
              <a:t> woonden vroeger vaak in een iglo, een hut gemaakt van sneeuw. Tegenwoordig wonen ze meestal in houten huizen op palen. Een huis op palen is warmer dan als het op de koude grond staat. </a:t>
            </a:r>
            <a:r>
              <a:rPr lang="nl-NL" sz="1200" kern="1200" dirty="0" err="1" smtClean="0">
                <a:solidFill>
                  <a:schemeClr val="tx1"/>
                </a:solidFill>
                <a:effectLst/>
                <a:latin typeface="+mn-lt"/>
                <a:ea typeface="+mn-ea"/>
                <a:cs typeface="+mn-cs"/>
              </a:rPr>
              <a:t>Inuït</a:t>
            </a:r>
            <a:r>
              <a:rPr lang="nl-NL" sz="1200" kern="1200" dirty="0" smtClean="0">
                <a:solidFill>
                  <a:schemeClr val="tx1"/>
                </a:solidFill>
                <a:effectLst/>
                <a:latin typeface="+mn-lt"/>
                <a:ea typeface="+mn-ea"/>
                <a:cs typeface="+mn-cs"/>
              </a:rPr>
              <a:t> gebruiken vaak dierenhuiden om zichzelf warm te houden. </a:t>
            </a: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Verdieping</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Op</a:t>
            </a:r>
            <a:r>
              <a:rPr lang="en-US" sz="1200" b="0" kern="1200" baseline="0" dirty="0" smtClean="0">
                <a:solidFill>
                  <a:schemeClr val="tx1"/>
                </a:solidFill>
                <a:effectLst/>
                <a:latin typeface="+mn-lt"/>
                <a:ea typeface="+mn-ea"/>
                <a:cs typeface="+mn-cs"/>
              </a:rPr>
              <a:t> de </a:t>
            </a:r>
            <a:r>
              <a:rPr lang="en-US" sz="1200" b="0" kern="1200" baseline="0" dirty="0" err="1" smtClean="0">
                <a:solidFill>
                  <a:schemeClr val="tx1"/>
                </a:solidFill>
                <a:effectLst/>
                <a:latin typeface="+mn-lt"/>
                <a:ea typeface="+mn-ea"/>
                <a:cs typeface="+mn-cs"/>
              </a:rPr>
              <a:t>Zuidpool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leven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geen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mensen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soms</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wel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paar</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onderzoekers</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er</a:t>
            </a:r>
            <a:r>
              <a:rPr lang="en-US" sz="1200" b="0" kern="1200" baseline="0" dirty="0" smtClean="0">
                <a:solidFill>
                  <a:schemeClr val="tx1"/>
                </a:solidFill>
                <a:effectLst/>
                <a:latin typeface="+mn-lt"/>
                <a:ea typeface="+mn-ea"/>
                <a:cs typeface="+mn-cs"/>
              </a:rPr>
              <a:t> is </a:t>
            </a:r>
            <a:r>
              <a:rPr lang="en-US" sz="1200" b="0" kern="1200" baseline="0" dirty="0" err="1" smtClean="0">
                <a:solidFill>
                  <a:schemeClr val="tx1"/>
                </a:solidFill>
                <a:effectLst/>
                <a:latin typeface="+mn-lt"/>
                <a:ea typeface="+mn-ea"/>
                <a:cs typeface="+mn-cs"/>
              </a:rPr>
              <a:t>geen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ijsbeer</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te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bekennen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Wel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leeft</a:t>
            </a:r>
            <a:r>
              <a:rPr lang="en-US" sz="1200" b="0" kern="1200" baseline="0" dirty="0" smtClean="0">
                <a:solidFill>
                  <a:schemeClr val="tx1"/>
                </a:solidFill>
                <a:effectLst/>
                <a:latin typeface="+mn-lt"/>
                <a:ea typeface="+mn-ea"/>
                <a:cs typeface="+mn-cs"/>
              </a:rPr>
              <a:t> de </a:t>
            </a:r>
            <a:r>
              <a:rPr lang="en-US" sz="1200" b="0" kern="1200" baseline="0" dirty="0" err="1" smtClean="0">
                <a:solidFill>
                  <a:schemeClr val="tx1"/>
                </a:solidFill>
                <a:effectLst/>
                <a:latin typeface="+mn-lt"/>
                <a:ea typeface="+mn-ea"/>
                <a:cs typeface="+mn-cs"/>
              </a:rPr>
              <a:t>pinguïn</a:t>
            </a:r>
            <a:r>
              <a:rPr lang="en-US" sz="1200" b="0" kern="1200" baseline="0" dirty="0" smtClean="0">
                <a:solidFill>
                  <a:schemeClr val="tx1"/>
                </a:solidFill>
                <a:effectLst/>
                <a:latin typeface="+mn-lt"/>
                <a:ea typeface="+mn-ea"/>
                <a:cs typeface="+mn-cs"/>
              </a:rPr>
              <a:t> op de </a:t>
            </a:r>
            <a:r>
              <a:rPr lang="en-US" sz="1200" b="0" kern="1200" baseline="0" dirty="0" err="1" smtClean="0">
                <a:solidFill>
                  <a:schemeClr val="tx1"/>
                </a:solidFill>
                <a:effectLst/>
                <a:latin typeface="+mn-lt"/>
                <a:ea typeface="+mn-ea"/>
                <a:cs typeface="+mn-cs"/>
              </a:rPr>
              <a:t>Zuidpool</a:t>
            </a:r>
            <a:r>
              <a:rPr lang="en-US" sz="1200" b="0" kern="1200" baseline="0" dirty="0" smtClean="0">
                <a:solidFill>
                  <a:schemeClr val="tx1"/>
                </a:solidFill>
                <a:effectLst/>
                <a:latin typeface="+mn-lt"/>
                <a:ea typeface="+mn-ea"/>
                <a:cs typeface="+mn-cs"/>
              </a:rPr>
              <a:t>. </a:t>
            </a:r>
          </a:p>
          <a:p>
            <a:r>
              <a:rPr lang="en-US" sz="1200" b="0" kern="1200" baseline="0" dirty="0" err="1" smtClean="0">
                <a:solidFill>
                  <a:schemeClr val="tx1"/>
                </a:solidFill>
                <a:effectLst/>
                <a:latin typeface="+mn-lt"/>
                <a:ea typeface="+mn-ea"/>
                <a:cs typeface="+mn-cs"/>
              </a:rPr>
              <a:t>Leerlingen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kunnen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informatie</a:t>
            </a:r>
            <a:r>
              <a:rPr lang="en-US" sz="1200" b="0" kern="1200" baseline="0" dirty="0" smtClean="0">
                <a:solidFill>
                  <a:schemeClr val="tx1"/>
                </a:solidFill>
                <a:effectLst/>
                <a:latin typeface="+mn-lt"/>
                <a:ea typeface="+mn-ea"/>
                <a:cs typeface="+mn-cs"/>
              </a:rPr>
              <a:t> over de </a:t>
            </a:r>
            <a:r>
              <a:rPr lang="en-US" sz="1200" b="0" kern="1200" baseline="0" dirty="0" err="1" smtClean="0">
                <a:solidFill>
                  <a:schemeClr val="tx1"/>
                </a:solidFill>
                <a:effectLst/>
                <a:latin typeface="+mn-lt"/>
                <a:ea typeface="+mn-ea"/>
                <a:cs typeface="+mn-cs"/>
              </a:rPr>
              <a:t>Zuidpool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zoeken</a:t>
            </a:r>
            <a:r>
              <a:rPr lang="en-US" sz="1200" b="0" kern="1200" baseline="0" dirty="0" smtClean="0">
                <a:solidFill>
                  <a:schemeClr val="tx1"/>
                </a:solidFill>
                <a:effectLst/>
                <a:latin typeface="+mn-lt"/>
                <a:ea typeface="+mn-ea"/>
                <a:cs typeface="+mn-cs"/>
              </a:rPr>
              <a:t> op </a:t>
            </a:r>
            <a:r>
              <a:rPr lang="en-US" sz="1200" b="0" kern="1200" baseline="0" dirty="0" err="1" smtClean="0">
                <a:solidFill>
                  <a:schemeClr val="tx1"/>
                </a:solidFill>
                <a:effectLst/>
                <a:latin typeface="+mn-lt"/>
                <a:ea typeface="+mn-ea"/>
                <a:cs typeface="+mn-cs"/>
              </a:rPr>
              <a:t>bijvoorbeeld</a:t>
            </a:r>
            <a:r>
              <a:rPr lang="en-US" sz="1200" b="0" kern="1200" baseline="0" dirty="0" smtClean="0">
                <a:solidFill>
                  <a:schemeClr val="tx1"/>
                </a:solidFill>
                <a:effectLst/>
                <a:latin typeface="+mn-lt"/>
                <a:ea typeface="+mn-ea"/>
                <a:cs typeface="+mn-cs"/>
              </a:rPr>
              <a:t> wikikids.nl, willemwever.nl of schooltv.nl</a:t>
            </a:r>
            <a:endParaRPr lang="nl-NL" sz="1200" b="1" kern="1200" dirty="0" smtClean="0">
              <a:solidFill>
                <a:schemeClr val="tx1"/>
              </a:solidFill>
              <a:effectLst/>
              <a:latin typeface="+mn-lt"/>
              <a:ea typeface="+mn-ea"/>
              <a:cs typeface="+mn-cs"/>
            </a:endParaRPr>
          </a:p>
          <a:p>
            <a:endParaRPr lang="en-US" baseline="0" noProof="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noProof="0" dirty="0" smtClean="0">
                <a:latin typeface="Verdana" panose="020B0604030504040204" pitchFamily="34" charset="0"/>
                <a:ea typeface="Verdana" panose="020B0604030504040204" pitchFamily="34" charset="0"/>
                <a:cs typeface="Verdana" panose="020B0604030504040204" pitchFamily="34" charset="0"/>
              </a:rPr>
              <a:t>Tip:</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Leerlingen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kunnen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meer</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informatie</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over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pooldieren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opzoeken</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op http://www.greenpeace.nl/actie/archief-actiepaginas/bescherm-de-noordpool/noordpool-inheemse-dieren/ of op de site van het WNF: http://www.rangerclub.nl/nl/dieren/zoek_een_dier/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latin typeface="Verdana" panose="020B0604030504040204" pitchFamily="34" charset="0"/>
                <a:ea typeface="Verdana" panose="020B0604030504040204" pitchFamily="34" charset="0"/>
                <a:cs typeface="Verdana" panose="020B0604030504040204" pitchFamily="34" charset="0"/>
              </a:rPr>
              <a:t>Meer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informatie</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over de </a:t>
            </a:r>
            <a:r>
              <a:rPr lang="en-US" baseline="0" noProof="0" dirty="0" err="1" smtClean="0">
                <a:latin typeface="Verdana" panose="020B0604030504040204" pitchFamily="34" charset="0"/>
                <a:ea typeface="Verdana" panose="020B0604030504040204" pitchFamily="34" charset="0"/>
                <a:cs typeface="Verdana" panose="020B0604030504040204" pitchFamily="34" charset="0"/>
              </a:rPr>
              <a:t>inuit</a:t>
            </a:r>
            <a:r>
              <a:rPr lang="en-US" baseline="0" noProof="0" dirty="0" smtClean="0">
                <a:latin typeface="Verdana" panose="020B0604030504040204" pitchFamily="34" charset="0"/>
                <a:ea typeface="Verdana" panose="020B0604030504040204" pitchFamily="34" charset="0"/>
                <a:cs typeface="Verdana" panose="020B0604030504040204" pitchFamily="34" charset="0"/>
              </a:rPr>
              <a:t>: http://www.natgeojunior.nl/informatie/inuit</a:t>
            </a:r>
            <a:endParaRPr lang="nl-NL" noProof="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5</a:t>
            </a:fld>
            <a:endParaRPr lang="en-US"/>
          </a:p>
        </p:txBody>
      </p:sp>
    </p:spTree>
    <p:extLst>
      <p:ext uri="{BB962C8B-B14F-4D97-AF65-F5344CB8AC3E}">
        <p14:creationId xmlns:p14="http://schemas.microsoft.com/office/powerpoint/2010/main" val="153262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1c. Rusland, Canada, Verenigde Staten (Alaska), Groenland en Noorwegen (Zweden, Finland, </a:t>
            </a:r>
            <a:r>
              <a:rPr lang="nl-NL" sz="1200" kern="1200" dirty="0" err="1" smtClean="0">
                <a:solidFill>
                  <a:schemeClr val="tx1"/>
                </a:solidFill>
                <a:effectLst/>
                <a:latin typeface="+mn-lt"/>
                <a:ea typeface="+mn-ea"/>
                <a:cs typeface="+mn-cs"/>
              </a:rPr>
              <a:t>Ijsland</a:t>
            </a:r>
            <a:r>
              <a:rPr lang="nl-NL" sz="1200" kern="1200" dirty="0" smtClean="0">
                <a:solidFill>
                  <a:schemeClr val="tx1"/>
                </a:solidFill>
                <a:effectLst/>
                <a:latin typeface="+mn-lt"/>
                <a:ea typeface="+mn-ea"/>
                <a:cs typeface="+mn-cs"/>
              </a:rPr>
              <a:t>)</a:t>
            </a:r>
          </a:p>
          <a:p>
            <a:r>
              <a:rPr lang="nl-NL" sz="1200" kern="1200" dirty="0" smtClean="0">
                <a:solidFill>
                  <a:schemeClr val="tx1"/>
                </a:solidFill>
                <a:effectLst/>
                <a:latin typeface="+mn-lt"/>
                <a:ea typeface="+mn-ea"/>
                <a:cs typeface="+mn-cs"/>
              </a:rPr>
              <a:t>1d. Noordelijke </a:t>
            </a:r>
            <a:r>
              <a:rPr lang="nl-NL" sz="1200" kern="1200" dirty="0" err="1" smtClean="0">
                <a:solidFill>
                  <a:schemeClr val="tx1"/>
                </a:solidFill>
                <a:effectLst/>
                <a:latin typeface="+mn-lt"/>
                <a:ea typeface="+mn-ea"/>
                <a:cs typeface="+mn-cs"/>
              </a:rPr>
              <a:t>Ijszee</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6</a:t>
            </a:fld>
            <a:endParaRPr lang="en-US"/>
          </a:p>
        </p:txBody>
      </p:sp>
    </p:spTree>
    <p:extLst>
      <p:ext uri="{BB962C8B-B14F-4D97-AF65-F5344CB8AC3E}">
        <p14:creationId xmlns:p14="http://schemas.microsoft.com/office/powerpoint/2010/main" val="3404645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schemeClr val="accent1"/>
                </a:solidFill>
                <a:latin typeface="Kristen ITC" panose="03050502040202030202" pitchFamily="66" charset="0"/>
              </a:rPr>
              <a:t>Greenpeace voert wereldwijd actie om de Noordpool en de ijsbeer te beschermen.  Waarom is dat nodig? Wat denken de leerlingen dat er aan de hand is op de Noordpool?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7</a:t>
            </a:fld>
            <a:endParaRPr lang="en-US"/>
          </a:p>
        </p:txBody>
      </p:sp>
    </p:spTree>
    <p:extLst>
      <p:ext uri="{BB962C8B-B14F-4D97-AF65-F5344CB8AC3E}">
        <p14:creationId xmlns:p14="http://schemas.microsoft.com/office/powerpoint/2010/main" val="428433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err="1" smtClean="0"/>
              <a:t>Bespreek</a:t>
            </a:r>
            <a:r>
              <a:rPr lang="en-US" dirty="0" smtClean="0"/>
              <a:t> </a:t>
            </a:r>
            <a:r>
              <a:rPr lang="en-US" dirty="0" err="1" smtClean="0"/>
              <a:t>deze</a:t>
            </a:r>
            <a:r>
              <a:rPr lang="en-US" baseline="0" dirty="0" smtClean="0"/>
              <a:t> </a:t>
            </a:r>
            <a:r>
              <a:rPr lang="en-US" baseline="0" dirty="0" err="1" smtClean="0"/>
              <a:t>vragen</a:t>
            </a:r>
            <a:r>
              <a:rPr lang="en-US" baseline="0" dirty="0" smtClean="0"/>
              <a:t> </a:t>
            </a:r>
            <a:r>
              <a:rPr lang="en-US" baseline="0" dirty="0" err="1" smtClean="0"/>
              <a:t>klassikaal</a:t>
            </a:r>
            <a:r>
              <a:rPr lang="en-US" baseline="0" dirty="0" smtClean="0"/>
              <a:t>. </a:t>
            </a:r>
          </a:p>
          <a:p>
            <a:endParaRPr lang="en-US" baseline="0" dirty="0" smtClean="0"/>
          </a:p>
          <a:p>
            <a:r>
              <a:rPr lang="nl-NL" sz="1200" kern="1200" dirty="0" smtClean="0">
                <a:solidFill>
                  <a:schemeClr val="tx1"/>
                </a:solidFill>
                <a:effectLst/>
                <a:latin typeface="+mn-lt"/>
                <a:ea typeface="+mn-ea"/>
                <a:cs typeface="+mn-cs"/>
              </a:rPr>
              <a:t>2a.</a:t>
            </a:r>
            <a:r>
              <a:rPr lang="nl-NL" sz="1200" i="1"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Oliemaatschappijen en vissersvloten. Rusland, de Verenigde Staten, </a:t>
            </a:r>
            <a:r>
              <a:rPr lang="nl-NL" sz="1200" kern="1200" dirty="0" err="1" smtClean="0">
                <a:solidFill>
                  <a:schemeClr val="tx1"/>
                </a:solidFill>
                <a:effectLst/>
                <a:latin typeface="+mn-lt"/>
                <a:ea typeface="+mn-ea"/>
                <a:cs typeface="+mn-cs"/>
              </a:rPr>
              <a:t>Ijsland</a:t>
            </a:r>
            <a:r>
              <a:rPr lang="nl-NL" sz="1200" kern="1200" dirty="0" smtClean="0">
                <a:solidFill>
                  <a:schemeClr val="tx1"/>
                </a:solidFill>
                <a:effectLst/>
                <a:latin typeface="+mn-lt"/>
                <a:ea typeface="+mn-ea"/>
                <a:cs typeface="+mn-cs"/>
              </a:rPr>
              <a:t>, Canada en de Scandinavische landen.</a:t>
            </a:r>
            <a:br>
              <a:rPr lang="nl-NL" sz="1200" kern="1200" dirty="0" smtClean="0">
                <a:solidFill>
                  <a:schemeClr val="tx1"/>
                </a:solidFill>
                <a:effectLst/>
                <a:latin typeface="+mn-lt"/>
                <a:ea typeface="+mn-ea"/>
                <a:cs typeface="+mn-cs"/>
              </a:rPr>
            </a:br>
            <a:r>
              <a:rPr lang="nl-NL" sz="1200" kern="1200" dirty="0" smtClean="0">
                <a:solidFill>
                  <a:schemeClr val="tx1"/>
                </a:solidFill>
                <a:effectLst/>
                <a:latin typeface="+mn-lt"/>
                <a:ea typeface="+mn-ea"/>
                <a:cs typeface="+mn-cs"/>
              </a:rPr>
              <a:t>2b. Het Noordpoolgebied wordt steeds kleiner door het smeltende ijs. Daardoor wordt het steeds drukker. </a:t>
            </a:r>
          </a:p>
          <a:p>
            <a:r>
              <a:rPr lang="nl-NL" sz="1200" kern="1200" dirty="0" smtClean="0">
                <a:solidFill>
                  <a:schemeClr val="tx1"/>
                </a:solidFill>
                <a:effectLst/>
                <a:latin typeface="+mn-lt"/>
                <a:ea typeface="+mn-ea"/>
                <a:cs typeface="+mn-cs"/>
              </a:rPr>
              <a:t>2c. Een </a:t>
            </a:r>
            <a:r>
              <a:rPr lang="nl-NL" sz="1200" kern="1200" dirty="0" err="1" smtClean="0">
                <a:solidFill>
                  <a:schemeClr val="tx1"/>
                </a:solidFill>
                <a:effectLst/>
                <a:latin typeface="+mn-lt"/>
                <a:ea typeface="+mn-ea"/>
                <a:cs typeface="+mn-cs"/>
              </a:rPr>
              <a:t>olielek</a:t>
            </a:r>
            <a:r>
              <a:rPr lang="nl-NL" sz="1200" kern="1200" dirty="0" smtClean="0">
                <a:solidFill>
                  <a:schemeClr val="tx1"/>
                </a:solidFill>
                <a:effectLst/>
                <a:latin typeface="+mn-lt"/>
                <a:ea typeface="+mn-ea"/>
                <a:cs typeface="+mn-cs"/>
              </a:rPr>
              <a:t> dat moeilijk op te ruimen is, de Noordpool wordt een druk verkeersknooppunt voor schepen. </a:t>
            </a:r>
          </a:p>
          <a:p>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smtClean="0">
              <a:solidFill>
                <a:schemeClr val="tx1"/>
              </a:solidFill>
              <a:effectLst/>
              <a:latin typeface="+mn-lt"/>
              <a:ea typeface="+mn-ea"/>
              <a:cs typeface="+mn-cs"/>
            </a:endParaRPr>
          </a:p>
          <a:p>
            <a:pPr marL="171450" indent="-171450">
              <a:buFontTx/>
              <a:buChar char="-"/>
            </a:pPr>
            <a:endParaRPr lang="nl-NL" altLang="nl-NL" dirty="0" smtClean="0"/>
          </a:p>
          <a:p>
            <a:endParaRPr lang="nl-NL" altLang="nl-NL" dirty="0" smtClean="0"/>
          </a:p>
          <a:p>
            <a:pPr marL="171450" indent="-171450">
              <a:buFont typeface="Arial" panose="020B0604020202020204" pitchFamily="34" charset="0"/>
              <a:buChar char="•"/>
            </a:pPr>
            <a:endParaRPr lang="nl-NL" dirty="0"/>
          </a:p>
        </p:txBody>
      </p:sp>
      <p:sp>
        <p:nvSpPr>
          <p:cNvPr id="4" name="Slide Number Placeholder 3"/>
          <p:cNvSpPr>
            <a:spLocks noGrp="1"/>
          </p:cNvSpPr>
          <p:nvPr>
            <p:ph type="sldNum" idx="10"/>
          </p:nvPr>
        </p:nvSpPr>
        <p:spPr/>
        <p:txBody>
          <a:bodyPr/>
          <a:lstStyle/>
          <a:p>
            <a:pPr algn="r"/>
            <a:fld id="{4C498A4A-A023-47F4-B70A-B714F356FDF4}" type="slidenum">
              <a:rPr lang="en-US" sz="1400" smtClean="0">
                <a:latin typeface="Times New Roman"/>
              </a:rPr>
              <a:t>8</a:t>
            </a:fld>
            <a:endParaRPr lang="en-US"/>
          </a:p>
        </p:txBody>
      </p:sp>
    </p:spTree>
    <p:extLst>
      <p:ext uri="{BB962C8B-B14F-4D97-AF65-F5344CB8AC3E}">
        <p14:creationId xmlns:p14="http://schemas.microsoft.com/office/powerpoint/2010/main" val="1172851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smtClean="0"/>
              <a:t>Tip:</a:t>
            </a:r>
            <a:r>
              <a:rPr lang="en-US" noProof="0" dirty="0" smtClean="0"/>
              <a:t> </a:t>
            </a:r>
            <a:r>
              <a:rPr lang="en-US" noProof="0" dirty="0" err="1" smtClean="0"/>
              <a:t>opdracht</a:t>
            </a:r>
            <a:r>
              <a:rPr lang="en-US" noProof="0" dirty="0" smtClean="0"/>
              <a:t> d is </a:t>
            </a:r>
            <a:r>
              <a:rPr lang="en-US" noProof="0" dirty="0" err="1" smtClean="0"/>
              <a:t>uit</a:t>
            </a:r>
            <a:r>
              <a:rPr lang="en-US" noProof="0" dirty="0" smtClean="0"/>
              <a:t> </a:t>
            </a:r>
            <a:r>
              <a:rPr lang="en-US" noProof="0" dirty="0" err="1" smtClean="0"/>
              <a:t>te</a:t>
            </a:r>
            <a:r>
              <a:rPr lang="en-US" noProof="0" dirty="0" smtClean="0"/>
              <a:t> </a:t>
            </a:r>
            <a:r>
              <a:rPr lang="en-US" noProof="0" dirty="0" err="1" smtClean="0"/>
              <a:t>breiden</a:t>
            </a:r>
            <a:r>
              <a:rPr lang="en-US" noProof="0" dirty="0" smtClean="0"/>
              <a:t> </a:t>
            </a:r>
            <a:r>
              <a:rPr lang="en-US" noProof="0" dirty="0" err="1" smtClean="0"/>
              <a:t>naar</a:t>
            </a:r>
            <a:r>
              <a:rPr lang="en-US" noProof="0" dirty="0" smtClean="0"/>
              <a:t> </a:t>
            </a:r>
            <a:r>
              <a:rPr lang="en-US" noProof="0" dirty="0" err="1" smtClean="0"/>
              <a:t>een</a:t>
            </a:r>
            <a:r>
              <a:rPr lang="en-US" noProof="0" dirty="0" smtClean="0"/>
              <a:t> </a:t>
            </a:r>
            <a:r>
              <a:rPr lang="en-US" noProof="0" dirty="0" err="1" smtClean="0"/>
              <a:t>klassikale</a:t>
            </a:r>
            <a:r>
              <a:rPr lang="en-US" noProof="0" dirty="0" smtClean="0"/>
              <a:t> </a:t>
            </a:r>
            <a:r>
              <a:rPr lang="en-US" noProof="0" dirty="0" err="1" smtClean="0"/>
              <a:t>discussie</a:t>
            </a:r>
            <a:r>
              <a:rPr lang="en-US"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smtClean="0"/>
          </a:p>
          <a:p>
            <a:r>
              <a:rPr lang="nl-NL" sz="1200" kern="1200" dirty="0" smtClean="0">
                <a:solidFill>
                  <a:schemeClr val="tx1"/>
                </a:solidFill>
                <a:effectLst/>
                <a:latin typeface="+mn-lt"/>
                <a:ea typeface="+mn-ea"/>
                <a:cs typeface="+mn-cs"/>
              </a:rPr>
              <a:t>2d. Argumenten bedrijven: ze kunnen geld verdienen (werkgelegenheid, economische belangen) door te boren naar olie of met het vangen van vis. </a:t>
            </a:r>
          </a:p>
          <a:p>
            <a:r>
              <a:rPr lang="nl-NL" sz="1200" kern="1200" dirty="0" smtClean="0">
                <a:solidFill>
                  <a:schemeClr val="tx1"/>
                </a:solidFill>
                <a:effectLst/>
                <a:latin typeface="+mn-lt"/>
                <a:ea typeface="+mn-ea"/>
                <a:cs typeface="+mn-cs"/>
              </a:rPr>
              <a:t>Argumenten Greenpeace: zij willen het klimaat en de Noordpool beschermen door een reservaat van het Noordpoolgebied te maken. Dat betekent dat er niet naar olie geboord mag worden en niet wordt gevist. Zo worden de natuur en de dieren beschermd. </a:t>
            </a:r>
          </a:p>
          <a:p>
            <a:r>
              <a:rPr lang="nl-NL" sz="1200" kern="1200" dirty="0" smtClean="0">
                <a:solidFill>
                  <a:schemeClr val="tx1"/>
                </a:solidFill>
                <a:effectLst/>
                <a:latin typeface="+mn-lt"/>
                <a:ea typeface="+mn-ea"/>
                <a:cs typeface="+mn-cs"/>
              </a:rPr>
              <a:t>2e. ter beoordeling van de docent.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b="1" noProof="0" dirty="0" err="1" smtClean="0"/>
              <a:t>Achtergrondinformtie</a:t>
            </a:r>
            <a:r>
              <a:rPr lang="nl-NL" b="1"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nl-NL" b="0" noProof="0" dirty="0" smtClean="0"/>
              <a:t>Afbeelding:</a:t>
            </a:r>
            <a:r>
              <a:rPr lang="nl-NL" noProof="0" dirty="0" smtClean="0"/>
              <a:t> </a:t>
            </a:r>
            <a:r>
              <a:rPr lang="nl-NL" noProof="0" dirty="0" err="1" smtClean="0"/>
              <a:t>Svalbard</a:t>
            </a:r>
            <a:r>
              <a:rPr lang="nl-NL" noProof="0" dirty="0" smtClean="0"/>
              <a:t> rendier.</a:t>
            </a:r>
          </a:p>
        </p:txBody>
      </p:sp>
      <p:sp>
        <p:nvSpPr>
          <p:cNvPr id="4" name="Tijdelijke aanduiding voor dianummer 3"/>
          <p:cNvSpPr>
            <a:spLocks noGrp="1"/>
          </p:cNvSpPr>
          <p:nvPr>
            <p:ph type="sldNum" idx="10"/>
          </p:nvPr>
        </p:nvSpPr>
        <p:spPr/>
        <p:txBody>
          <a:bodyPr/>
          <a:lstStyle/>
          <a:p>
            <a:pPr algn="r"/>
            <a:fld id="{4C498A4A-A023-47F4-B70A-B714F356FDF4}" type="slidenum">
              <a:rPr lang="en-US" sz="1400" smtClean="0">
                <a:latin typeface="Times New Roman"/>
              </a:rPr>
              <a:t>9</a:t>
            </a:fld>
            <a:endParaRPr lang="en-US"/>
          </a:p>
        </p:txBody>
      </p:sp>
    </p:spTree>
    <p:extLst>
      <p:ext uri="{BB962C8B-B14F-4D97-AF65-F5344CB8AC3E}">
        <p14:creationId xmlns:p14="http://schemas.microsoft.com/office/powerpoint/2010/main" val="191198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28" name="PlaceHolder 2"/>
          <p:cNvSpPr>
            <a:spLocks noGrp="1"/>
          </p:cNvSpPr>
          <p:nvPr>
            <p:ph type="body"/>
          </p:nvPr>
        </p:nvSpPr>
        <p:spPr>
          <a:xfrm>
            <a:off x="838080" y="1825560"/>
            <a:ext cx="10515240" cy="2075040"/>
          </a:xfrm>
          <a:prstGeom prst="rect">
            <a:avLst/>
          </a:prstGeom>
        </p:spPr>
        <p:txBody>
          <a:bodyPr lIns="0" tIns="0" rIns="0" bIns="0"/>
          <a:lstStyle/>
          <a:p>
            <a:endParaRPr/>
          </a:p>
        </p:txBody>
      </p:sp>
      <p:sp>
        <p:nvSpPr>
          <p:cNvPr id="29" name="PlaceHolder 3"/>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31"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32"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33" name="PlaceHolder 4"/>
          <p:cNvSpPr>
            <a:spLocks noGrp="1"/>
          </p:cNvSpPr>
          <p:nvPr>
            <p:ph type="body"/>
          </p:nvPr>
        </p:nvSpPr>
        <p:spPr>
          <a:xfrm>
            <a:off x="6226200" y="4098240"/>
            <a:ext cx="5131080" cy="2075040"/>
          </a:xfrm>
          <a:prstGeom prst="rect">
            <a:avLst/>
          </a:prstGeom>
        </p:spPr>
        <p:txBody>
          <a:bodyPr lIns="0" tIns="0" rIns="0" bIns="0"/>
          <a:lstStyle/>
          <a:p>
            <a:endParaRPr/>
          </a:p>
        </p:txBody>
      </p:sp>
      <p:sp>
        <p:nvSpPr>
          <p:cNvPr id="34" name="PlaceHolder 5"/>
          <p:cNvSpPr>
            <a:spLocks noGrp="1"/>
          </p:cNvSpPr>
          <p:nvPr>
            <p:ph type="body"/>
          </p:nvPr>
        </p:nvSpPr>
        <p:spPr>
          <a:xfrm>
            <a:off x="838080" y="4098240"/>
            <a:ext cx="5131080" cy="20750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36" name="PlaceHolder 2"/>
          <p:cNvSpPr>
            <a:spLocks noGrp="1"/>
          </p:cNvSpPr>
          <p:nvPr>
            <p:ph type="body"/>
          </p:nvPr>
        </p:nvSpPr>
        <p:spPr>
          <a:xfrm>
            <a:off x="838080" y="1825560"/>
            <a:ext cx="10515240" cy="4350960"/>
          </a:xfrm>
          <a:prstGeom prst="rect">
            <a:avLst/>
          </a:prstGeom>
        </p:spPr>
        <p:txBody>
          <a:bodyPr lIns="0" tIns="0" rIns="0" bIns="0"/>
          <a:lstStyle/>
          <a:p>
            <a:endParaRPr/>
          </a:p>
        </p:txBody>
      </p:sp>
      <p:sp>
        <p:nvSpPr>
          <p:cNvPr id="37" name="PlaceHolder 3"/>
          <p:cNvSpPr>
            <a:spLocks noGrp="1"/>
          </p:cNvSpPr>
          <p:nvPr>
            <p:ph type="body"/>
          </p:nvPr>
        </p:nvSpPr>
        <p:spPr>
          <a:xfrm>
            <a:off x="838080" y="1825560"/>
            <a:ext cx="10515240" cy="4350960"/>
          </a:xfrm>
          <a:prstGeom prst="rect">
            <a:avLst/>
          </a:prstGeom>
        </p:spPr>
        <p:txBody>
          <a:bodyPr lIns="0" tIns="0" rIns="0" bIns="0"/>
          <a:lstStyle/>
          <a:p>
            <a:endParaRPr/>
          </a:p>
        </p:txBody>
      </p:sp>
      <p:pic>
        <p:nvPicPr>
          <p:cNvPr id="38" name="Afbeelding 37"/>
          <p:cNvPicPr/>
          <p:nvPr/>
        </p:nvPicPr>
        <p:blipFill>
          <a:blip r:embed="rId2"/>
          <a:stretch/>
        </p:blipFill>
        <p:spPr>
          <a:xfrm>
            <a:off x="3368880" y="1825560"/>
            <a:ext cx="5452920" cy="4350960"/>
          </a:xfrm>
          <a:prstGeom prst="rect">
            <a:avLst/>
          </a:prstGeom>
          <a:ln>
            <a:noFill/>
          </a:ln>
        </p:spPr>
      </p:pic>
      <p:pic>
        <p:nvPicPr>
          <p:cNvPr id="39" name="Afbeelding 38"/>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46"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48" name="PlaceHolder 2"/>
          <p:cNvSpPr>
            <a:spLocks noGrp="1"/>
          </p:cNvSpPr>
          <p:nvPr>
            <p:ph type="body"/>
          </p:nvPr>
        </p:nvSpPr>
        <p:spPr>
          <a:xfrm>
            <a:off x="838080" y="1825560"/>
            <a:ext cx="10515240" cy="435096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50"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51" name="PlaceHolder 3"/>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55"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56" name="PlaceHolder 3"/>
          <p:cNvSpPr>
            <a:spLocks noGrp="1"/>
          </p:cNvSpPr>
          <p:nvPr>
            <p:ph type="body"/>
          </p:nvPr>
        </p:nvSpPr>
        <p:spPr>
          <a:xfrm>
            <a:off x="838080" y="4098240"/>
            <a:ext cx="5131080" cy="2075040"/>
          </a:xfrm>
          <a:prstGeom prst="rect">
            <a:avLst/>
          </a:prstGeom>
        </p:spPr>
        <p:txBody>
          <a:bodyPr lIns="0" tIns="0" rIns="0" bIns="0"/>
          <a:lstStyle/>
          <a:p>
            <a:endParaRPr/>
          </a:p>
        </p:txBody>
      </p:sp>
      <p:sp>
        <p:nvSpPr>
          <p:cNvPr id="57" name="PlaceHolder 4"/>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7"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59"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60"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61" name="PlaceHolder 4"/>
          <p:cNvSpPr>
            <a:spLocks noGrp="1"/>
          </p:cNvSpPr>
          <p:nvPr>
            <p:ph type="body"/>
          </p:nvPr>
        </p:nvSpPr>
        <p:spPr>
          <a:xfrm>
            <a:off x="6226200" y="4098240"/>
            <a:ext cx="5131080" cy="20750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63"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64"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65" name="PlaceHolder 4"/>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67" name="PlaceHolder 2"/>
          <p:cNvSpPr>
            <a:spLocks noGrp="1"/>
          </p:cNvSpPr>
          <p:nvPr>
            <p:ph type="body"/>
          </p:nvPr>
        </p:nvSpPr>
        <p:spPr>
          <a:xfrm>
            <a:off x="838080" y="1825560"/>
            <a:ext cx="10515240" cy="2075040"/>
          </a:xfrm>
          <a:prstGeom prst="rect">
            <a:avLst/>
          </a:prstGeom>
        </p:spPr>
        <p:txBody>
          <a:bodyPr lIns="0" tIns="0" rIns="0" bIns="0"/>
          <a:lstStyle/>
          <a:p>
            <a:endParaRPr/>
          </a:p>
        </p:txBody>
      </p:sp>
      <p:sp>
        <p:nvSpPr>
          <p:cNvPr id="68" name="PlaceHolder 3"/>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70"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71"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72" name="PlaceHolder 4"/>
          <p:cNvSpPr>
            <a:spLocks noGrp="1"/>
          </p:cNvSpPr>
          <p:nvPr>
            <p:ph type="body"/>
          </p:nvPr>
        </p:nvSpPr>
        <p:spPr>
          <a:xfrm>
            <a:off x="6226200" y="4098240"/>
            <a:ext cx="5131080" cy="2075040"/>
          </a:xfrm>
          <a:prstGeom prst="rect">
            <a:avLst/>
          </a:prstGeom>
        </p:spPr>
        <p:txBody>
          <a:bodyPr lIns="0" tIns="0" rIns="0" bIns="0"/>
          <a:lstStyle/>
          <a:p>
            <a:endParaRPr/>
          </a:p>
        </p:txBody>
      </p:sp>
      <p:sp>
        <p:nvSpPr>
          <p:cNvPr id="73" name="PlaceHolder 5"/>
          <p:cNvSpPr>
            <a:spLocks noGrp="1"/>
          </p:cNvSpPr>
          <p:nvPr>
            <p:ph type="body"/>
          </p:nvPr>
        </p:nvSpPr>
        <p:spPr>
          <a:xfrm>
            <a:off x="838080" y="4098240"/>
            <a:ext cx="5131080" cy="20750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75" name="PlaceHolder 2"/>
          <p:cNvSpPr>
            <a:spLocks noGrp="1"/>
          </p:cNvSpPr>
          <p:nvPr>
            <p:ph type="body"/>
          </p:nvPr>
        </p:nvSpPr>
        <p:spPr>
          <a:xfrm>
            <a:off x="838080" y="1825560"/>
            <a:ext cx="10515240" cy="4350960"/>
          </a:xfrm>
          <a:prstGeom prst="rect">
            <a:avLst/>
          </a:prstGeom>
        </p:spPr>
        <p:txBody>
          <a:bodyPr lIns="0" tIns="0" rIns="0" bIns="0"/>
          <a:lstStyle/>
          <a:p>
            <a:endParaRPr/>
          </a:p>
        </p:txBody>
      </p:sp>
      <p:sp>
        <p:nvSpPr>
          <p:cNvPr id="76" name="PlaceHolder 3"/>
          <p:cNvSpPr>
            <a:spLocks noGrp="1"/>
          </p:cNvSpPr>
          <p:nvPr>
            <p:ph type="body"/>
          </p:nvPr>
        </p:nvSpPr>
        <p:spPr>
          <a:xfrm>
            <a:off x="838080" y="1825560"/>
            <a:ext cx="10515240" cy="4350960"/>
          </a:xfrm>
          <a:prstGeom prst="rect">
            <a:avLst/>
          </a:prstGeom>
        </p:spPr>
        <p:txBody>
          <a:bodyPr lIns="0" tIns="0" rIns="0" bIns="0"/>
          <a:lstStyle/>
          <a:p>
            <a:endParaRPr/>
          </a:p>
        </p:txBody>
      </p:sp>
      <p:pic>
        <p:nvPicPr>
          <p:cNvPr id="77" name="Afbeelding 76"/>
          <p:cNvPicPr/>
          <p:nvPr/>
        </p:nvPicPr>
        <p:blipFill>
          <a:blip r:embed="rId2"/>
          <a:stretch/>
        </p:blipFill>
        <p:spPr>
          <a:xfrm>
            <a:off x="3368880" y="1825560"/>
            <a:ext cx="5452920" cy="4350960"/>
          </a:xfrm>
          <a:prstGeom prst="rect">
            <a:avLst/>
          </a:prstGeom>
          <a:ln>
            <a:noFill/>
          </a:ln>
        </p:spPr>
      </p:pic>
      <p:pic>
        <p:nvPicPr>
          <p:cNvPr id="78" name="Afbeelding 77"/>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9" name="PlaceHolder 2"/>
          <p:cNvSpPr>
            <a:spLocks noGrp="1"/>
          </p:cNvSpPr>
          <p:nvPr>
            <p:ph type="body"/>
          </p:nvPr>
        </p:nvSpPr>
        <p:spPr>
          <a:xfrm>
            <a:off x="838080" y="1825560"/>
            <a:ext cx="10515240" cy="43509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11"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12" name="PlaceHolder 3"/>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16"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17" name="PlaceHolder 3"/>
          <p:cNvSpPr>
            <a:spLocks noGrp="1"/>
          </p:cNvSpPr>
          <p:nvPr>
            <p:ph type="body"/>
          </p:nvPr>
        </p:nvSpPr>
        <p:spPr>
          <a:xfrm>
            <a:off x="838080" y="4098240"/>
            <a:ext cx="5131080" cy="2075040"/>
          </a:xfrm>
          <a:prstGeom prst="rect">
            <a:avLst/>
          </a:prstGeom>
        </p:spPr>
        <p:txBody>
          <a:bodyPr lIns="0" tIns="0" rIns="0" bIns="0"/>
          <a:lstStyle/>
          <a:p>
            <a:endParaRPr/>
          </a:p>
        </p:txBody>
      </p:sp>
      <p:sp>
        <p:nvSpPr>
          <p:cNvPr id="18" name="PlaceHolder 4"/>
          <p:cNvSpPr>
            <a:spLocks noGrp="1"/>
          </p:cNvSpPr>
          <p:nvPr>
            <p:ph type="body"/>
          </p:nvPr>
        </p:nvSpPr>
        <p:spPr>
          <a:xfrm>
            <a:off x="6226200" y="1825560"/>
            <a:ext cx="5131080" cy="43509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20" name="PlaceHolder 2"/>
          <p:cNvSpPr>
            <a:spLocks noGrp="1"/>
          </p:cNvSpPr>
          <p:nvPr>
            <p:ph type="body"/>
          </p:nvPr>
        </p:nvSpPr>
        <p:spPr>
          <a:xfrm>
            <a:off x="838080" y="1825560"/>
            <a:ext cx="5131080" cy="4350960"/>
          </a:xfrm>
          <a:prstGeom prst="rect">
            <a:avLst/>
          </a:prstGeom>
        </p:spPr>
        <p:txBody>
          <a:bodyPr lIns="0" tIns="0" rIns="0" bIns="0"/>
          <a:lstStyle/>
          <a:p>
            <a:endParaRPr/>
          </a:p>
        </p:txBody>
      </p:sp>
      <p:sp>
        <p:nvSpPr>
          <p:cNvPr id="21"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22" name="PlaceHolder 4"/>
          <p:cNvSpPr>
            <a:spLocks noGrp="1"/>
          </p:cNvSpPr>
          <p:nvPr>
            <p:ph type="body"/>
          </p:nvPr>
        </p:nvSpPr>
        <p:spPr>
          <a:xfrm>
            <a:off x="6226200" y="4098240"/>
            <a:ext cx="5131080" cy="20750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365040"/>
            <a:ext cx="10515240" cy="1325160"/>
          </a:xfrm>
          <a:prstGeom prst="rect">
            <a:avLst/>
          </a:prstGeom>
        </p:spPr>
        <p:txBody>
          <a:bodyPr lIns="0" tIns="0" rIns="0" bIns="0" anchor="ctr"/>
          <a:lstStyle/>
          <a:p>
            <a:endParaRPr/>
          </a:p>
        </p:txBody>
      </p:sp>
      <p:sp>
        <p:nvSpPr>
          <p:cNvPr id="24" name="PlaceHolder 2"/>
          <p:cNvSpPr>
            <a:spLocks noGrp="1"/>
          </p:cNvSpPr>
          <p:nvPr>
            <p:ph type="body"/>
          </p:nvPr>
        </p:nvSpPr>
        <p:spPr>
          <a:xfrm>
            <a:off x="838080" y="1825560"/>
            <a:ext cx="5131080" cy="2075040"/>
          </a:xfrm>
          <a:prstGeom prst="rect">
            <a:avLst/>
          </a:prstGeom>
        </p:spPr>
        <p:txBody>
          <a:bodyPr lIns="0" tIns="0" rIns="0" bIns="0"/>
          <a:lstStyle/>
          <a:p>
            <a:endParaRPr/>
          </a:p>
        </p:txBody>
      </p:sp>
      <p:sp>
        <p:nvSpPr>
          <p:cNvPr id="25" name="PlaceHolder 3"/>
          <p:cNvSpPr>
            <a:spLocks noGrp="1"/>
          </p:cNvSpPr>
          <p:nvPr>
            <p:ph type="body"/>
          </p:nvPr>
        </p:nvSpPr>
        <p:spPr>
          <a:xfrm>
            <a:off x="6226200" y="1825560"/>
            <a:ext cx="5131080" cy="2075040"/>
          </a:xfrm>
          <a:prstGeom prst="rect">
            <a:avLst/>
          </a:prstGeom>
        </p:spPr>
        <p:txBody>
          <a:bodyPr lIns="0" tIns="0" rIns="0" bIns="0"/>
          <a:lstStyle/>
          <a:p>
            <a:endParaRPr/>
          </a:p>
        </p:txBody>
      </p:sp>
      <p:sp>
        <p:nvSpPr>
          <p:cNvPr id="26" name="PlaceHolder 4"/>
          <p:cNvSpPr>
            <a:spLocks noGrp="1"/>
          </p:cNvSpPr>
          <p:nvPr>
            <p:ph type="body"/>
          </p:nvPr>
        </p:nvSpPr>
        <p:spPr>
          <a:xfrm>
            <a:off x="838080" y="4098240"/>
            <a:ext cx="10515240" cy="20750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5F8A7-5BE2-4E54-A76C-19761CB9FD8A}" type="datetimeFigureOut">
              <a:rPr lang="nl-NL" smtClean="0"/>
              <a:t>04-08-2017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0DE34-964F-4666-8D75-6590E9A8FD6E}" type="slidenum">
              <a:rPr lang="nl-NL" smtClean="0"/>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nl-NL" sz="4400" strike="noStrike">
                <a:solidFill>
                  <a:srgbClr val="000000"/>
                </a:solidFill>
                <a:latin typeface="Calibri Light"/>
              </a:rPr>
              <a:t>Click to edit Master title style</a:t>
            </a:r>
            <a:endParaRPr/>
          </a:p>
        </p:txBody>
      </p:sp>
      <p:sp>
        <p:nvSpPr>
          <p:cNvPr id="41" name="PlaceHolder 2"/>
          <p:cNvSpPr>
            <a:spLocks noGrp="1"/>
          </p:cNvSpPr>
          <p:nvPr>
            <p:ph type="body"/>
          </p:nvPr>
        </p:nvSpPr>
        <p:spPr>
          <a:xfrm>
            <a:off x="838080" y="1825560"/>
            <a:ext cx="10515240" cy="4350960"/>
          </a:xfrm>
          <a:prstGeom prst="rect">
            <a:avLst/>
          </a:prstGeom>
        </p:spPr>
        <p:txBody>
          <a:bodyPr/>
          <a:lstStyle/>
          <a:p>
            <a:pPr>
              <a:buSzPct val="45000"/>
              <a:buFont typeface="StarSymbol"/>
              <a:buChar char=""/>
            </a:pPr>
            <a:r>
              <a:rPr lang="nl-NL" sz="2800" strike="noStrike">
                <a:solidFill>
                  <a:srgbClr val="000000"/>
                </a:solidFill>
                <a:latin typeface="Calibri"/>
              </a:rPr>
              <a:t>Click to edit the outline text format</a:t>
            </a:r>
            <a:endParaRPr/>
          </a:p>
          <a:p>
            <a:pPr lvl="1">
              <a:buSzPct val="75000"/>
              <a:buFont typeface="StarSymbol"/>
              <a:buChar char=""/>
            </a:pPr>
            <a:r>
              <a:rPr lang="nl-NL" sz="2800" strike="noStrike">
                <a:solidFill>
                  <a:srgbClr val="000000"/>
                </a:solidFill>
                <a:latin typeface="Calibri"/>
              </a:rPr>
              <a:t>Second Outline Level</a:t>
            </a:r>
            <a:endParaRPr/>
          </a:p>
          <a:p>
            <a:pPr lvl="2">
              <a:buSzPct val="45000"/>
              <a:buFont typeface="StarSymbol"/>
              <a:buChar char=""/>
            </a:pPr>
            <a:r>
              <a:rPr lang="nl-NL" sz="2800" strike="noStrike">
                <a:solidFill>
                  <a:srgbClr val="000000"/>
                </a:solidFill>
                <a:latin typeface="Calibri"/>
              </a:rPr>
              <a:t>Third Outline Level</a:t>
            </a:r>
            <a:endParaRPr/>
          </a:p>
          <a:p>
            <a:pPr lvl="3">
              <a:buSzPct val="75000"/>
              <a:buFont typeface="StarSymbol"/>
              <a:buChar char=""/>
            </a:pPr>
            <a:r>
              <a:rPr lang="nl-NL" sz="2800" strike="noStrike">
                <a:solidFill>
                  <a:srgbClr val="000000"/>
                </a:solidFill>
                <a:latin typeface="Calibri"/>
              </a:rPr>
              <a:t>Fourth Outline Level</a:t>
            </a:r>
            <a:endParaRPr/>
          </a:p>
          <a:p>
            <a:pPr lvl="4">
              <a:buSzPct val="45000"/>
              <a:buFont typeface="StarSymbol"/>
              <a:buChar char=""/>
            </a:pPr>
            <a:r>
              <a:rPr lang="nl-NL" sz="2800" strike="noStrike">
                <a:solidFill>
                  <a:srgbClr val="000000"/>
                </a:solidFill>
                <a:latin typeface="Calibri"/>
              </a:rPr>
              <a:t>Fifth Outline Level</a:t>
            </a:r>
            <a:endParaRPr/>
          </a:p>
          <a:p>
            <a:pPr lvl="5">
              <a:buSzPct val="45000"/>
              <a:buFont typeface="StarSymbol"/>
              <a:buChar char=""/>
            </a:pPr>
            <a:r>
              <a:rPr lang="nl-NL" sz="2800" strike="noStrike">
                <a:solidFill>
                  <a:srgbClr val="000000"/>
                </a:solidFill>
                <a:latin typeface="Calibri"/>
              </a:rPr>
              <a:t>Sixth Outline Level</a:t>
            </a:r>
            <a:endParaRPr/>
          </a:p>
          <a:p>
            <a:pPr>
              <a:lnSpc>
                <a:spcPct val="100000"/>
              </a:lnSpc>
              <a:buFont typeface="Arial"/>
              <a:buChar char="•"/>
            </a:pPr>
            <a:r>
              <a:rPr lang="nl-NL" sz="2800" strike="noStrike">
                <a:solidFill>
                  <a:srgbClr val="000000"/>
                </a:solidFill>
                <a:latin typeface="Calibri"/>
              </a:rPr>
              <a:t>Seventh Outline LevelClick to edit Master text styles</a:t>
            </a:r>
            <a:endParaRPr/>
          </a:p>
          <a:p>
            <a:pPr lvl="1">
              <a:lnSpc>
                <a:spcPct val="100000"/>
              </a:lnSpc>
              <a:buFont typeface="Arial"/>
              <a:buChar char="•"/>
            </a:pPr>
            <a:r>
              <a:rPr lang="nl-NL" sz="2400" strike="noStrike">
                <a:solidFill>
                  <a:srgbClr val="000000"/>
                </a:solidFill>
                <a:latin typeface="Calibri"/>
              </a:rPr>
              <a:t>Second level</a:t>
            </a:r>
            <a:endParaRPr/>
          </a:p>
          <a:p>
            <a:pPr lvl="2">
              <a:lnSpc>
                <a:spcPct val="100000"/>
              </a:lnSpc>
              <a:buFont typeface="Arial"/>
              <a:buChar char="•"/>
            </a:pPr>
            <a:r>
              <a:rPr lang="nl-NL" sz="2000" strike="noStrike">
                <a:solidFill>
                  <a:srgbClr val="000000"/>
                </a:solidFill>
                <a:latin typeface="Calibri"/>
              </a:rPr>
              <a:t>Third level</a:t>
            </a:r>
            <a:endParaRPr/>
          </a:p>
          <a:p>
            <a:pPr lvl="3">
              <a:lnSpc>
                <a:spcPct val="100000"/>
              </a:lnSpc>
              <a:buFont typeface="Arial"/>
              <a:buChar char="•"/>
            </a:pPr>
            <a:r>
              <a:rPr lang="nl-NL" strike="noStrike">
                <a:solidFill>
                  <a:srgbClr val="000000"/>
                </a:solidFill>
                <a:latin typeface="Calibri"/>
              </a:rPr>
              <a:t>Fourth level</a:t>
            </a:r>
            <a:endParaRPr/>
          </a:p>
          <a:p>
            <a:pPr lvl="4">
              <a:lnSpc>
                <a:spcPct val="100000"/>
              </a:lnSpc>
              <a:buFont typeface="Arial"/>
              <a:buChar char="•"/>
            </a:pPr>
            <a:r>
              <a:rPr lang="nl-NL" strike="noStrike">
                <a:solidFill>
                  <a:srgbClr val="000000"/>
                </a:solidFill>
                <a:latin typeface="Calibri"/>
              </a:rPr>
              <a:t>Fifth level</a:t>
            </a:r>
            <a:endParaRPr/>
          </a:p>
        </p:txBody>
      </p:sp>
      <p:sp>
        <p:nvSpPr>
          <p:cNvPr id="42" name="PlaceHolder 3"/>
          <p:cNvSpPr>
            <a:spLocks noGrp="1"/>
          </p:cNvSpPr>
          <p:nvPr>
            <p:ph type="dt"/>
          </p:nvPr>
        </p:nvSpPr>
        <p:spPr>
          <a:xfrm>
            <a:off x="838080" y="6356520"/>
            <a:ext cx="2742840" cy="364680"/>
          </a:xfrm>
          <a:prstGeom prst="rect">
            <a:avLst/>
          </a:prstGeom>
        </p:spPr>
        <p:txBody>
          <a:bodyPr anchor="ctr"/>
          <a:lstStyle/>
          <a:p>
            <a:pPr>
              <a:lnSpc>
                <a:spcPct val="100000"/>
              </a:lnSpc>
            </a:pPr>
            <a:r>
              <a:rPr lang="en-US" sz="1200" strike="noStrike">
                <a:solidFill>
                  <a:srgbClr val="8B8B8B"/>
                </a:solidFill>
                <a:latin typeface="Calibri"/>
              </a:rPr>
              <a:t>8/21/15</a:t>
            </a:r>
            <a:endParaRPr/>
          </a:p>
        </p:txBody>
      </p:sp>
      <p:sp>
        <p:nvSpPr>
          <p:cNvPr id="43" name="PlaceHolder 4"/>
          <p:cNvSpPr>
            <a:spLocks noGrp="1"/>
          </p:cNvSpPr>
          <p:nvPr>
            <p:ph type="ftr"/>
          </p:nvPr>
        </p:nvSpPr>
        <p:spPr>
          <a:xfrm>
            <a:off x="4038480" y="6356520"/>
            <a:ext cx="4114440" cy="364680"/>
          </a:xfrm>
          <a:prstGeom prst="rect">
            <a:avLst/>
          </a:prstGeom>
        </p:spPr>
        <p:txBody>
          <a:bodyPr anchor="ctr"/>
          <a:lstStyle/>
          <a:p>
            <a:endParaRPr/>
          </a:p>
        </p:txBody>
      </p:sp>
      <p:sp>
        <p:nvSpPr>
          <p:cNvPr id="44"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E6088106-58EB-40D1-A704-7B8D08DB9A70}" type="slidenum">
              <a:rPr lang="en-US" sz="1200" strike="noStrike">
                <a:solidFill>
                  <a:srgbClr val="8B8B8B"/>
                </a:solidFill>
                <a:latin typeface="Calibri"/>
              </a:rPr>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2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ideo" Target="https://www.youtube.com/embed/iPlehdCBK_A"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yYGLDY_TQ7s" TargetMode="External"/><Relationship Id="rId5" Type="http://schemas.openxmlformats.org/officeDocument/2006/relationships/image" Target="../media/image28.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3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slide" Target="slide17.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slide" Target="slide4.xml"/><Relationship Id="rId10" Type="http://schemas.openxmlformats.org/officeDocument/2006/relationships/image" Target="../media/image8.jpg"/><Relationship Id="rId4" Type="http://schemas.openxmlformats.org/officeDocument/2006/relationships/image" Target="../media/image5.png"/><Relationship Id="rId9"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www.greenpeacekids.nl/"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3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RyEXQqhXvNY" TargetMode="Externa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RyEXQqhXvNY"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video" Target="https://www.youtube.com/embed/YVORGUqAGK8" TargetMode="External"/><Relationship Id="rId6" Type="http://schemas.openxmlformats.org/officeDocument/2006/relationships/image" Target="../media/image20.jpeg"/><Relationship Id="rId5" Type="http://schemas.openxmlformats.org/officeDocument/2006/relationships/image" Target="../media/image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7" name="TextShape 3"/>
          <p:cNvSpPr txBox="1"/>
          <p:nvPr/>
        </p:nvSpPr>
        <p:spPr>
          <a:xfrm>
            <a:off x="-248516" y="434340"/>
            <a:ext cx="12590820" cy="1126800"/>
          </a:xfrm>
          <a:prstGeom prst="rect">
            <a:avLst/>
          </a:prstGeom>
          <a:blipFill>
            <a:blip r:embed="rId4">
              <a:duotone>
                <a:prstClr val="black"/>
                <a:srgbClr val="C3C3C8">
                  <a:tint val="45000"/>
                  <a:satMod val="400000"/>
                </a:srgbClr>
              </a:duotone>
            </a:blip>
            <a:stretch>
              <a:fillRect/>
            </a:stretch>
          </a:blipFill>
          <a:ln>
            <a:noFill/>
          </a:ln>
        </p:spPr>
        <p:txBody>
          <a:bodyPr anchor="b"/>
          <a:lstStyle/>
          <a:p>
            <a:pPr algn="ctr">
              <a:lnSpc>
                <a:spcPct val="100000"/>
              </a:lnSpc>
            </a:pPr>
            <a:r>
              <a:rPr lang="nl-NL" sz="6000" b="1" strike="noStrike" dirty="0" smtClean="0">
                <a:solidFill>
                  <a:srgbClr val="FFFFFF"/>
                </a:solidFill>
                <a:latin typeface="HelveticaNeue bold"/>
              </a:rPr>
              <a:t>KLIMAAT EN DE NOORDPOOL</a:t>
            </a:r>
            <a:endParaRPr dirty="0"/>
          </a:p>
        </p:txBody>
      </p:sp>
      <p:pic>
        <p:nvPicPr>
          <p:cNvPr id="3" name="Picture 9"/>
          <p:cNvPicPr/>
          <p:nvPr/>
        </p:nvPicPr>
        <p:blipFill>
          <a:blip r:embed="rId5" cstate="print">
            <a:extLst>
              <a:ext uri="{28A0092B-C50C-407E-A947-70E740481C1C}">
                <a14:useLocalDpi xmlns:a14="http://schemas.microsoft.com/office/drawing/2010/main"/>
              </a:ext>
            </a:extLst>
          </a:blip>
          <a:stretch/>
        </p:blipFill>
        <p:spPr>
          <a:xfrm>
            <a:off x="9092880" y="6185520"/>
            <a:ext cx="2894760" cy="452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oolvos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8688" y="6423939"/>
            <a:ext cx="609600" cy="609600"/>
          </a:xfrm>
          <a:prstGeom prst="rect">
            <a:avLst/>
          </a:prstGeom>
        </p:spPr>
      </p:pic>
      <p:sp>
        <p:nvSpPr>
          <p:cNvPr id="119" name="CustomShape 1"/>
          <p:cNvSpPr/>
          <p:nvPr/>
        </p:nvSpPr>
        <p:spPr>
          <a:xfrm rot="18801000">
            <a:off x="4771439" y="6117066"/>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617688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solidFill>
                <a:latin typeface="HelveticaNeue bold"/>
              </a:rPr>
              <a:t>	1</a:t>
            </a:r>
            <a:r>
              <a:rPr lang="en-US" sz="2800" b="1" strike="noStrike" dirty="0" smtClean="0">
                <a:solidFill>
                  <a:schemeClr val="bg1"/>
                </a:solidFill>
                <a:latin typeface="HelveticaNeue bold"/>
              </a:rPr>
              <a:t> DE NOORDPOOL</a:t>
            </a:r>
            <a:r>
              <a:rPr lang="en-US" sz="2800" b="1" strike="noStrike" dirty="0" smtClean="0">
                <a:solidFill>
                  <a:schemeClr val="bg1">
                    <a:lumMod val="50000"/>
                  </a:schemeClr>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CustomShape 3"/>
          <p:cNvSpPr/>
          <p:nvPr/>
        </p:nvSpPr>
        <p:spPr>
          <a:xfrm flipH="1">
            <a:off x="5085360" y="442017"/>
            <a:ext cx="6714344" cy="875520"/>
          </a:xfrm>
          <a:prstGeom prst="flowChartManualInput">
            <a:avLst/>
          </a:prstGeom>
          <a:blipFill>
            <a:blip r:embed="rId7"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Tree>
    <p:extLst>
      <p:ext uri="{BB962C8B-B14F-4D97-AF65-F5344CB8AC3E}">
        <p14:creationId xmlns:p14="http://schemas.microsoft.com/office/powerpoint/2010/main" val="3630150843"/>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80760"/>
            <a:ext cx="671434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39"/>
          <p:cNvPicPr/>
          <p:nvPr/>
        </p:nvPicPr>
        <p:blipFill rotWithShape="1">
          <a:blip r:embed="rId5" cstate="print">
            <a:extLst>
              <a:ext uri="{28A0092B-C50C-407E-A947-70E740481C1C}">
                <a14:useLocalDpi xmlns:a14="http://schemas.microsoft.com/office/drawing/2010/main"/>
              </a:ext>
            </a:extLst>
          </a:blip>
          <a:srcRect t="1" r="-1412" b="16279"/>
          <a:stretch/>
        </p:blipFill>
        <p:spPr>
          <a:xfrm>
            <a:off x="7230629" y="705080"/>
            <a:ext cx="4690800" cy="4186409"/>
          </a:xfrm>
          <a:prstGeom prst="rect">
            <a:avLst/>
          </a:prstGeom>
          <a:ln>
            <a:noFill/>
          </a:ln>
          <a:effectLst>
            <a:outerShdw blurRad="50800" dist="38100" dir="2700000" algn="tl" rotWithShape="0">
              <a:prstClr val="black">
                <a:alpha val="40000"/>
              </a:prstClr>
            </a:outerShdw>
          </a:effectLst>
        </p:spPr>
      </p:pic>
      <p:sp>
        <p:nvSpPr>
          <p:cNvPr id="14" name="Arc 15"/>
          <p:cNvSpPr/>
          <p:nvPr/>
        </p:nvSpPr>
        <p:spPr>
          <a:xfrm rot="3063607" flipH="1">
            <a:off x="3012080" y="1325875"/>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5" name="TextBox 14"/>
          <p:cNvSpPr txBox="1"/>
          <p:nvPr/>
        </p:nvSpPr>
        <p:spPr>
          <a:xfrm rot="21400958">
            <a:off x="3444995" y="1294057"/>
            <a:ext cx="3817206" cy="810478"/>
          </a:xfrm>
          <a:prstGeom prst="rect">
            <a:avLst/>
          </a:prstGeom>
          <a:noFill/>
        </p:spPr>
        <p:txBody>
          <a:bodyPr wrap="square" rtlCol="0">
            <a:spAutoFit/>
          </a:bodyPr>
          <a:lstStyle/>
          <a:p>
            <a:r>
              <a:rPr lang="nl-NL" sz="2800" baseline="30000" dirty="0">
                <a:solidFill>
                  <a:srgbClr val="000000"/>
                </a:solidFill>
                <a:latin typeface="Kristen ITC" panose="03050502040202030202" pitchFamily="66" charset="0"/>
                <a:cs typeface="Arial" panose="020B0604020202020204" pitchFamily="34" charset="0"/>
              </a:rPr>
              <a:t>Bekijk het filmpje </a:t>
            </a:r>
            <a:r>
              <a:rPr lang="nl-NL" sz="2800" baseline="30000" dirty="0" smtClean="0">
                <a:solidFill>
                  <a:srgbClr val="000000"/>
                </a:solidFill>
                <a:latin typeface="Kristen ITC" panose="03050502040202030202" pitchFamily="66" charset="0"/>
                <a:cs typeface="Arial" panose="020B0604020202020204" pitchFamily="34" charset="0"/>
              </a:rPr>
              <a:t>‘broeikaseffect’</a:t>
            </a:r>
            <a:endParaRPr lang="nl-NL" sz="2800" b="1" u="sng" dirty="0">
              <a:solidFill>
                <a:schemeClr val="accent1"/>
              </a:solidFill>
              <a:latin typeface="Kristen ITC" panose="03050502040202030202" pitchFamily="66"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7953">
            <a:off x="9597665" y="862743"/>
            <a:ext cx="1845129" cy="1727477"/>
          </a:xfrm>
          <a:prstGeom prst="rect">
            <a:avLst/>
          </a:prstGeom>
          <a:effectLst>
            <a:outerShdw blurRad="50800" dist="38100" dir="2700000" algn="tl" rotWithShape="0">
              <a:prstClr val="black">
                <a:alpha val="40000"/>
              </a:prstClr>
            </a:outerShdw>
          </a:effectLst>
        </p:spPr>
      </p:pic>
      <p:pic>
        <p:nvPicPr>
          <p:cNvPr id="9" name="iPlehdCBK_A"/>
          <p:cNvPicPr>
            <a:picLocks noRot="1" noChangeAspect="1"/>
          </p:cNvPicPr>
          <p:nvPr>
            <a:videoFile r:link="rId1"/>
          </p:nvPr>
        </p:nvPicPr>
        <p:blipFill>
          <a:blip r:embed="rId7"/>
          <a:stretch>
            <a:fillRect/>
          </a:stretch>
        </p:blipFill>
        <p:spPr>
          <a:xfrm>
            <a:off x="659731" y="2084084"/>
            <a:ext cx="5933813" cy="3337770"/>
          </a:xfrm>
          <a:prstGeom prst="rect">
            <a:avLst/>
          </a:prstGeom>
          <a:ln w="57150">
            <a:solidFill>
              <a:srgbClr val="FFFFFF"/>
            </a:solidFill>
          </a:ln>
          <a:effectLst>
            <a:outerShdw blurRad="50800" dist="38100" dir="2700000" algn="tl" rotWithShape="0">
              <a:prstClr val="black">
                <a:alpha val="40000"/>
              </a:prstClr>
            </a:outerShdw>
          </a:effectLst>
        </p:spPr>
      </p:pic>
      <p:pic>
        <p:nvPicPr>
          <p:cNvPr id="21"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348007" y="2056242"/>
            <a:ext cx="803874" cy="313755"/>
          </a:xfrm>
          <a:prstGeom prst="rect">
            <a:avLst/>
          </a:prstGeom>
        </p:spPr>
      </p:pic>
      <p:sp>
        <p:nvSpPr>
          <p:cNvPr id="10" name="Rectangle 9"/>
          <p:cNvSpPr/>
          <p:nvPr/>
        </p:nvSpPr>
        <p:spPr>
          <a:xfrm>
            <a:off x="7572610" y="1237437"/>
            <a:ext cx="3362519" cy="2226250"/>
          </a:xfrm>
          <a:prstGeom prst="rect">
            <a:avLst/>
          </a:prstGeom>
        </p:spPr>
        <p:txBody>
          <a:bodyPr wrap="square">
            <a:spAutoFit/>
          </a:bodyPr>
          <a:lstStyle/>
          <a:p>
            <a:r>
              <a:rPr lang="en-US" sz="3200" b="1" baseline="-25000"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    </a:t>
            </a:r>
            <a:r>
              <a:rPr lang="en-US" sz="3200" b="1" baseline="-25000" dirty="0" err="1" smtClean="0">
                <a:latin typeface="Arial" panose="020B0604020202020204" pitchFamily="34" charset="0"/>
                <a:cs typeface="Arial" panose="020B0604020202020204" pitchFamily="34" charset="0"/>
              </a:rPr>
              <a:t>Opdracht</a:t>
            </a:r>
            <a:r>
              <a:rPr lang="en-US" sz="3200" b="1" baseline="-25000" dirty="0" smtClean="0">
                <a:latin typeface="Arial" panose="020B0604020202020204" pitchFamily="34" charset="0"/>
                <a:cs typeface="Arial" panose="020B0604020202020204" pitchFamily="34" charset="0"/>
              </a:rPr>
              <a:t> 3</a:t>
            </a:r>
          </a:p>
          <a:p>
            <a:endParaRPr lang="nl-NL" sz="3200" baseline="-25000" dirty="0" smtClean="0">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a:solidFill>
                  <a:srgbClr val="000000"/>
                </a:solidFill>
                <a:latin typeface="Arial" panose="020B0604020202020204" pitchFamily="34" charset="0"/>
                <a:cs typeface="Arial" panose="020B0604020202020204" pitchFamily="34" charset="0"/>
              </a:rPr>
              <a:t>Vul op je werkblad de volgende woorden in op de goede plek:</a:t>
            </a:r>
          </a:p>
          <a:p>
            <a:pPr marL="514350" indent="-514350">
              <a:buFont typeface="+mj-lt"/>
              <a:buAutoNum type="alphaLcPeriod"/>
            </a:pPr>
            <a:endParaRPr lang="nl-NL" sz="3200" baseline="30000" dirty="0" smtClean="0">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8062451" y="3201714"/>
            <a:ext cx="4200959" cy="1405513"/>
          </a:xfrm>
          <a:prstGeom prst="rect">
            <a:avLst/>
          </a:prstGeom>
        </p:spPr>
        <p:txBody>
          <a:bodyPr wrap="square">
            <a:spAutoFit/>
          </a:bodyPr>
          <a:lstStyle/>
          <a:p>
            <a:r>
              <a:rPr lang="nl-NL" sz="3200" baseline="30000" dirty="0">
                <a:solidFill>
                  <a:srgbClr val="000000"/>
                </a:solidFill>
                <a:latin typeface="Arial" panose="020B0604020202020204" pitchFamily="34" charset="0"/>
                <a:cs typeface="Arial" panose="020B0604020202020204" pitchFamily="34" charset="0"/>
              </a:rPr>
              <a:t>CO2 - benzine - fossiele brandstoffen - elektriciteit </a:t>
            </a:r>
            <a:r>
              <a:rPr lang="nl-NL" sz="3200" baseline="30000" dirty="0" smtClean="0">
                <a:solidFill>
                  <a:srgbClr val="000000"/>
                </a:solidFill>
                <a:latin typeface="Arial" panose="020B0604020202020204" pitchFamily="34" charset="0"/>
                <a:cs typeface="Arial" panose="020B0604020202020204" pitchFamily="34" charset="0"/>
              </a:rPr>
              <a:t>– energie - aardolie </a:t>
            </a:r>
            <a:r>
              <a:rPr lang="nl-NL" sz="3200" baseline="30000" dirty="0">
                <a:solidFill>
                  <a:srgbClr val="000000"/>
                </a:solidFill>
                <a:latin typeface="Arial" panose="020B0604020202020204" pitchFamily="34" charset="0"/>
                <a:cs typeface="Arial" panose="020B0604020202020204" pitchFamily="34" charset="0"/>
              </a:rPr>
              <a:t>- klimaatverandering.</a:t>
            </a:r>
          </a:p>
        </p:txBody>
      </p:sp>
    </p:spTree>
    <p:extLst>
      <p:ext uri="{BB962C8B-B14F-4D97-AF65-F5344CB8AC3E}">
        <p14:creationId xmlns:p14="http://schemas.microsoft.com/office/powerpoint/2010/main" val="27431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282781" y="194812"/>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8099" y="2807049"/>
            <a:ext cx="5659070" cy="3241156"/>
          </a:xfrm>
          <a:prstGeom prst="rect">
            <a:avLst/>
          </a:prstGeom>
        </p:spPr>
      </p:pic>
      <p:sp>
        <p:nvSpPr>
          <p:cNvPr id="10" name="Arc 15"/>
          <p:cNvSpPr/>
          <p:nvPr/>
        </p:nvSpPr>
        <p:spPr>
          <a:xfrm rot="17549264">
            <a:off x="5342507" y="2103029"/>
            <a:ext cx="503541" cy="1222367"/>
          </a:xfrm>
          <a:prstGeom prst="arc">
            <a:avLst>
              <a:gd name="adj1" fmla="val 18455988"/>
              <a:gd name="adj2" fmla="val 3664705"/>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1" name="TextBox 10"/>
          <p:cNvSpPr txBox="1"/>
          <p:nvPr/>
        </p:nvSpPr>
        <p:spPr>
          <a:xfrm rot="21400958">
            <a:off x="2423473" y="1616971"/>
            <a:ext cx="4034076" cy="923330"/>
          </a:xfrm>
          <a:prstGeom prst="rect">
            <a:avLst/>
          </a:prstGeom>
          <a:noFill/>
        </p:spPr>
        <p:txBody>
          <a:bodyPr wrap="square" rtlCol="0">
            <a:spAutoFit/>
          </a:bodyPr>
          <a:lstStyle/>
          <a:p>
            <a:r>
              <a:rPr lang="en-US" dirty="0" err="1" smtClean="0">
                <a:latin typeface="Kristen ITC" panose="03050502040202030202" pitchFamily="66" charset="0"/>
              </a:rPr>
              <a:t>Bekijk</a:t>
            </a:r>
            <a:r>
              <a:rPr lang="en-US" dirty="0" smtClean="0">
                <a:latin typeface="Kristen ITC" panose="03050502040202030202" pitchFamily="66" charset="0"/>
              </a:rPr>
              <a:t> </a:t>
            </a:r>
            <a:r>
              <a:rPr lang="en-US" dirty="0" err="1" smtClean="0">
                <a:latin typeface="Kristen ITC" panose="03050502040202030202" pitchFamily="66" charset="0"/>
              </a:rPr>
              <a:t>deze</a:t>
            </a:r>
            <a:r>
              <a:rPr lang="en-US" dirty="0" smtClean="0">
                <a:latin typeface="Kristen ITC" panose="03050502040202030202" pitchFamily="66" charset="0"/>
              </a:rPr>
              <a:t>  </a:t>
            </a:r>
            <a:r>
              <a:rPr lang="en-US" dirty="0" err="1" smtClean="0">
                <a:latin typeface="Kristen ITC" panose="03050502040202030202" pitchFamily="66" charset="0"/>
              </a:rPr>
              <a:t>satellietbeelden</a:t>
            </a:r>
            <a:r>
              <a:rPr lang="en-US" dirty="0" smtClean="0">
                <a:latin typeface="Kristen ITC" panose="03050502040202030202" pitchFamily="66" charset="0"/>
              </a:rPr>
              <a:t> van de </a:t>
            </a:r>
            <a:r>
              <a:rPr lang="en-US" dirty="0" err="1" smtClean="0">
                <a:latin typeface="Kristen ITC" panose="03050502040202030202" pitchFamily="66" charset="0"/>
              </a:rPr>
              <a:t>Noordpool</a:t>
            </a:r>
            <a:r>
              <a:rPr lang="en-US" dirty="0" smtClean="0">
                <a:latin typeface="Kristen ITC" panose="03050502040202030202" pitchFamily="66" charset="0"/>
              </a:rPr>
              <a:t>. Wat </a:t>
            </a:r>
            <a:r>
              <a:rPr lang="en-US" dirty="0" err="1" smtClean="0">
                <a:latin typeface="Kristen ITC" panose="03050502040202030202" pitchFamily="66" charset="0"/>
              </a:rPr>
              <a:t>zien</a:t>
            </a:r>
            <a:r>
              <a:rPr lang="en-US" dirty="0" smtClean="0">
                <a:latin typeface="Kristen ITC" panose="03050502040202030202" pitchFamily="66" charset="0"/>
              </a:rPr>
              <a:t> </a:t>
            </a:r>
            <a:r>
              <a:rPr lang="en-US" dirty="0" err="1" smtClean="0">
                <a:latin typeface="Kristen ITC" panose="03050502040202030202" pitchFamily="66" charset="0"/>
              </a:rPr>
              <a:t>jullie</a:t>
            </a:r>
            <a:r>
              <a:rPr lang="en-US" dirty="0" smtClean="0">
                <a:latin typeface="Kristen ITC" panose="03050502040202030202" pitchFamily="66" charset="0"/>
              </a:rPr>
              <a:t> </a:t>
            </a:r>
            <a:r>
              <a:rPr lang="en-US" dirty="0" err="1" smtClean="0">
                <a:latin typeface="Kristen ITC" panose="03050502040202030202" pitchFamily="66" charset="0"/>
              </a:rPr>
              <a:t>en</a:t>
            </a:r>
            <a:r>
              <a:rPr lang="en-US" dirty="0" smtClean="0">
                <a:latin typeface="Kristen ITC" panose="03050502040202030202" pitchFamily="66" charset="0"/>
              </a:rPr>
              <a:t> hoe </a:t>
            </a:r>
            <a:r>
              <a:rPr lang="en-US" dirty="0" err="1" smtClean="0">
                <a:latin typeface="Kristen ITC" panose="03050502040202030202" pitchFamily="66" charset="0"/>
              </a:rPr>
              <a:t>komt</a:t>
            </a:r>
            <a:r>
              <a:rPr lang="en-US" dirty="0" smtClean="0">
                <a:latin typeface="Kristen ITC" panose="03050502040202030202" pitchFamily="66" charset="0"/>
              </a:rPr>
              <a:t> </a:t>
            </a:r>
            <a:r>
              <a:rPr lang="en-US" dirty="0" err="1" smtClean="0">
                <a:latin typeface="Kristen ITC" panose="03050502040202030202" pitchFamily="66" charset="0"/>
              </a:rPr>
              <a:t>dit</a:t>
            </a:r>
            <a:r>
              <a:rPr lang="en-US" dirty="0" smtClean="0">
                <a:latin typeface="Kristen ITC" panose="03050502040202030202" pitchFamily="66" charset="0"/>
              </a:rPr>
              <a:t>?</a:t>
            </a:r>
            <a:endParaRPr lang="nl-NL" u="sng" dirty="0">
              <a:latin typeface="Kristen ITC" panose="03050502040202030202" pitchFamily="66" charset="0"/>
            </a:endParaRPr>
          </a:p>
        </p:txBody>
      </p:sp>
      <p:pic>
        <p:nvPicPr>
          <p:cNvPr id="15" name="Afbeelding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3921" y="2842888"/>
            <a:ext cx="5659070" cy="3147350"/>
          </a:xfrm>
          <a:prstGeom prst="rect">
            <a:avLst/>
          </a:prstGeom>
        </p:spPr>
      </p:pic>
    </p:spTree>
    <p:extLst>
      <p:ext uri="{BB962C8B-B14F-4D97-AF65-F5344CB8AC3E}">
        <p14:creationId xmlns:p14="http://schemas.microsoft.com/office/powerpoint/2010/main" val="3259947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81154"/>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42040" y="129776"/>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49740" y="3862231"/>
            <a:ext cx="3764008" cy="2155784"/>
          </a:xfrm>
          <a:prstGeom prst="rect">
            <a:avLst/>
          </a:prstGeom>
        </p:spPr>
      </p:pic>
      <p:sp>
        <p:nvSpPr>
          <p:cNvPr id="11" name="TextBox 10"/>
          <p:cNvSpPr txBox="1"/>
          <p:nvPr/>
        </p:nvSpPr>
        <p:spPr>
          <a:xfrm rot="21400958">
            <a:off x="346134" y="1437463"/>
            <a:ext cx="6238828" cy="2308324"/>
          </a:xfrm>
          <a:prstGeom prst="rect">
            <a:avLst/>
          </a:prstGeom>
          <a:solidFill>
            <a:srgbClr val="FFFFFF">
              <a:alpha val="40000"/>
            </a:srgbClr>
          </a:solidFill>
        </p:spPr>
        <p:txBody>
          <a:bodyPr wrap="square" rtlCol="0">
            <a:spAutoFit/>
          </a:bodyPr>
          <a:lstStyle/>
          <a:p>
            <a:r>
              <a:rPr lang="nl-NL" dirty="0" smtClean="0">
                <a:solidFill>
                  <a:schemeClr val="accent1"/>
                </a:solidFill>
                <a:latin typeface="Kristen ITC" panose="03050502040202030202" pitchFamily="66" charset="0"/>
              </a:rPr>
              <a:t>Er is </a:t>
            </a:r>
            <a:r>
              <a:rPr lang="nl-NL" dirty="0">
                <a:solidFill>
                  <a:schemeClr val="accent1"/>
                </a:solidFill>
                <a:latin typeface="Kristen ITC" panose="03050502040202030202" pitchFamily="66" charset="0"/>
              </a:rPr>
              <a:t>veel minder </a:t>
            </a:r>
            <a:r>
              <a:rPr lang="nl-NL" dirty="0" smtClean="0">
                <a:solidFill>
                  <a:schemeClr val="accent1"/>
                </a:solidFill>
                <a:latin typeface="Kristen ITC" panose="03050502040202030202" pitchFamily="66" charset="0"/>
              </a:rPr>
              <a:t>ijs in 2012. Sinds 1980 is er dan ook </a:t>
            </a:r>
            <a:r>
              <a:rPr lang="nl-NL" dirty="0">
                <a:solidFill>
                  <a:schemeClr val="accent1"/>
                </a:solidFill>
                <a:latin typeface="Kristen ITC" panose="03050502040202030202" pitchFamily="66" charset="0"/>
              </a:rPr>
              <a:t>veel </a:t>
            </a:r>
            <a:r>
              <a:rPr lang="nl-NL" dirty="0" smtClean="0">
                <a:solidFill>
                  <a:schemeClr val="accent1"/>
                </a:solidFill>
                <a:latin typeface="Kristen ITC" panose="03050502040202030202" pitchFamily="66" charset="0"/>
              </a:rPr>
              <a:t>veranderd. </a:t>
            </a:r>
            <a:r>
              <a:rPr lang="nl-NL" dirty="0">
                <a:solidFill>
                  <a:schemeClr val="accent1"/>
                </a:solidFill>
                <a:latin typeface="Kristen ITC" panose="03050502040202030202" pitchFamily="66" charset="0"/>
              </a:rPr>
              <a:t>Er wonen bijvoorbeeld </a:t>
            </a:r>
            <a:r>
              <a:rPr lang="nl-NL" dirty="0" smtClean="0">
                <a:solidFill>
                  <a:schemeClr val="accent1"/>
                </a:solidFill>
                <a:latin typeface="Kristen ITC" panose="03050502040202030202" pitchFamily="66" charset="0"/>
              </a:rPr>
              <a:t>veel meer </a:t>
            </a:r>
            <a:r>
              <a:rPr lang="nl-NL" dirty="0">
                <a:solidFill>
                  <a:schemeClr val="accent1"/>
                </a:solidFill>
                <a:latin typeface="Kristen ITC" panose="03050502040202030202" pitchFamily="66" charset="0"/>
              </a:rPr>
              <a:t>mensen op </a:t>
            </a:r>
            <a:r>
              <a:rPr lang="nl-NL" dirty="0" smtClean="0">
                <a:solidFill>
                  <a:schemeClr val="accent1"/>
                </a:solidFill>
                <a:latin typeface="Kristen ITC" panose="03050502040202030202" pitchFamily="66" charset="0"/>
              </a:rPr>
              <a:t>aarde en we leven ook anders. </a:t>
            </a:r>
          </a:p>
          <a:p>
            <a:endParaRPr lang="en-US" dirty="0">
              <a:solidFill>
                <a:schemeClr val="accent1"/>
              </a:solidFill>
              <a:latin typeface="Kristen ITC" panose="03050502040202030202" pitchFamily="66" charset="0"/>
            </a:endParaRPr>
          </a:p>
          <a:p>
            <a:r>
              <a:rPr lang="nl-NL" dirty="0">
                <a:solidFill>
                  <a:schemeClr val="accent1"/>
                </a:solidFill>
                <a:latin typeface="Kristen ITC" panose="03050502040202030202" pitchFamily="66" charset="0"/>
              </a:rPr>
              <a:t>Wat denk jij? Hoeveel auto’s reden er vóór 1980? Gingen mensen toen ook zo vaak met het vliegtuig op vakantie? En hadden kinderen toen al computers, smartphones en </a:t>
            </a:r>
            <a:r>
              <a:rPr lang="nl-NL" dirty="0" err="1">
                <a:solidFill>
                  <a:schemeClr val="accent1"/>
                </a:solidFill>
                <a:latin typeface="Kristen ITC" panose="03050502040202030202" pitchFamily="66" charset="0"/>
              </a:rPr>
              <a:t>playstations</a:t>
            </a:r>
            <a:r>
              <a:rPr lang="nl-NL" dirty="0">
                <a:solidFill>
                  <a:schemeClr val="accent1"/>
                </a:solidFill>
                <a:latin typeface="Kristen ITC" panose="03050502040202030202" pitchFamily="66" charset="0"/>
              </a:rPr>
              <a:t>? </a:t>
            </a:r>
          </a:p>
        </p:txBody>
      </p:sp>
      <p:pic>
        <p:nvPicPr>
          <p:cNvPr id="15" name="Afbeelding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902276"/>
            <a:ext cx="3764008" cy="2093392"/>
          </a:xfrm>
          <a:prstGeom prst="rect">
            <a:avLst/>
          </a:prstGeom>
        </p:spPr>
      </p:pic>
      <p:pic>
        <p:nvPicPr>
          <p:cNvPr id="18" name="Picture 39"/>
          <p:cNvPicPr/>
          <p:nvPr/>
        </p:nvPicPr>
        <p:blipFill rotWithShape="1">
          <a:blip r:embed="rId6" cstate="print">
            <a:extLst>
              <a:ext uri="{28A0092B-C50C-407E-A947-70E740481C1C}">
                <a14:useLocalDpi xmlns:a14="http://schemas.microsoft.com/office/drawing/2010/main"/>
              </a:ext>
            </a:extLst>
          </a:blip>
          <a:srcRect t="1" r="-1412" b="27930"/>
          <a:stretch/>
        </p:blipFill>
        <p:spPr>
          <a:xfrm>
            <a:off x="7137189" y="599091"/>
            <a:ext cx="5054571" cy="4051738"/>
          </a:xfrm>
          <a:prstGeom prst="rect">
            <a:avLst/>
          </a:prstGeom>
          <a:ln>
            <a:no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12230">
            <a:off x="7102254" y="889129"/>
            <a:ext cx="1764516" cy="1727477"/>
          </a:xfrm>
          <a:prstGeom prst="rect">
            <a:avLst/>
          </a:prstGeom>
          <a:effectLst>
            <a:outerShdw blurRad="50800" dist="38100" dir="2700000" algn="tl" rotWithShape="0">
              <a:prstClr val="black">
                <a:alpha val="40000"/>
              </a:prstClr>
            </a:outerShdw>
          </a:effectLst>
        </p:spPr>
      </p:pic>
      <p:sp>
        <p:nvSpPr>
          <p:cNvPr id="6" name="Rectangle 5"/>
          <p:cNvSpPr/>
          <p:nvPr/>
        </p:nvSpPr>
        <p:spPr>
          <a:xfrm>
            <a:off x="7423238" y="2268980"/>
            <a:ext cx="4624363" cy="1077218"/>
          </a:xfrm>
          <a:prstGeom prst="rect">
            <a:avLst/>
          </a:prstGeom>
        </p:spPr>
        <p:txBody>
          <a:bodyPr wrap="square">
            <a:spAutoFit/>
          </a:bodyPr>
          <a:lstStyle/>
          <a:p>
            <a:pPr marL="514350" indent="-514350">
              <a:buFont typeface="+mj-lt"/>
              <a:buAutoNum type="alphaLcPeriod" startAt="2"/>
            </a:pPr>
            <a:r>
              <a:rPr lang="nl-NL" sz="3200" baseline="30000" dirty="0" smtClean="0">
                <a:solidFill>
                  <a:srgbClr val="000000"/>
                </a:solidFill>
                <a:latin typeface="Arial" panose="020B0604020202020204" pitchFamily="34" charset="0"/>
                <a:cs typeface="Arial" panose="020B0604020202020204" pitchFamily="34" charset="0"/>
              </a:rPr>
              <a:t>Teken </a:t>
            </a:r>
            <a:r>
              <a:rPr lang="nl-NL" sz="3200" baseline="30000" dirty="0">
                <a:solidFill>
                  <a:srgbClr val="000000"/>
                </a:solidFill>
                <a:latin typeface="Arial" panose="020B0604020202020204" pitchFamily="34" charset="0"/>
                <a:cs typeface="Arial" panose="020B0604020202020204" pitchFamily="34" charset="0"/>
              </a:rPr>
              <a:t>op je werkblad hoe de wereld er volgens jou in 1980 uitzag. En hoe ziet het er nu uit?</a:t>
            </a:r>
          </a:p>
        </p:txBody>
      </p:sp>
      <p:sp>
        <p:nvSpPr>
          <p:cNvPr id="7" name="Rectangle 6"/>
          <p:cNvSpPr/>
          <p:nvPr/>
        </p:nvSpPr>
        <p:spPr>
          <a:xfrm>
            <a:off x="7892220" y="3388415"/>
            <a:ext cx="4047958" cy="1405513"/>
          </a:xfrm>
          <a:prstGeom prst="rect">
            <a:avLst/>
          </a:prstGeom>
        </p:spPr>
        <p:txBody>
          <a:bodyPr wrap="square">
            <a:spAutoFit/>
          </a:bodyPr>
          <a:lstStyle/>
          <a:p>
            <a:endParaRPr lang="en-GB" sz="3200" baseline="30000" dirty="0">
              <a:solidFill>
                <a:srgbClr val="000000"/>
              </a:solidFill>
              <a:latin typeface="Arial" panose="020B0604020202020204" pitchFamily="34" charset="0"/>
              <a:cs typeface="Arial" panose="020B0604020202020204" pitchFamily="34" charset="0"/>
            </a:endParaRPr>
          </a:p>
          <a:p>
            <a:r>
              <a:rPr lang="nl-NL" sz="3200" baseline="30000" dirty="0" smtClean="0">
                <a:solidFill>
                  <a:srgbClr val="000000"/>
                </a:solidFill>
                <a:latin typeface="Arial" panose="020B0604020202020204" pitchFamily="34" charset="0"/>
                <a:cs typeface="Arial" panose="020B0604020202020204" pitchFamily="34" charset="0"/>
              </a:rPr>
              <a:t>Zoek online </a:t>
            </a:r>
            <a:r>
              <a:rPr lang="nl-NL" sz="3200" baseline="30000" dirty="0">
                <a:solidFill>
                  <a:srgbClr val="000000"/>
                </a:solidFill>
                <a:latin typeface="Arial" panose="020B0604020202020204" pitchFamily="34" charset="0"/>
                <a:cs typeface="Arial" panose="020B0604020202020204" pitchFamily="34" charset="0"/>
              </a:rPr>
              <a:t>een satellietfoto van </a:t>
            </a:r>
            <a:r>
              <a:rPr lang="nl-NL" sz="3200" baseline="30000" dirty="0" smtClean="0">
                <a:solidFill>
                  <a:srgbClr val="000000"/>
                </a:solidFill>
                <a:latin typeface="Arial" panose="020B0604020202020204" pitchFamily="34" charset="0"/>
                <a:cs typeface="Arial" panose="020B0604020202020204" pitchFamily="34" charset="0"/>
              </a:rPr>
              <a:t>Europa. </a:t>
            </a:r>
            <a:r>
              <a:rPr lang="nl-NL" sz="3200" baseline="30000" dirty="0">
                <a:solidFill>
                  <a:srgbClr val="000000"/>
                </a:solidFill>
                <a:latin typeface="Arial" panose="020B0604020202020204" pitchFamily="34" charset="0"/>
                <a:cs typeface="Arial" panose="020B0604020202020204" pitchFamily="34" charset="0"/>
              </a:rPr>
              <a:t>In welke landen ligt er sneeuw?</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284403" y="3483381"/>
            <a:ext cx="695941" cy="1026151"/>
          </a:xfrm>
          <a:prstGeom prst="rect">
            <a:avLst/>
          </a:prstGeom>
        </p:spPr>
      </p:pic>
    </p:spTree>
    <p:extLst>
      <p:ext uri="{BB962C8B-B14F-4D97-AF65-F5344CB8AC3E}">
        <p14:creationId xmlns:p14="http://schemas.microsoft.com/office/powerpoint/2010/main" val="417771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81154"/>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27526" y="86234"/>
            <a:ext cx="671434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Box 10"/>
          <p:cNvSpPr txBox="1"/>
          <p:nvPr/>
        </p:nvSpPr>
        <p:spPr>
          <a:xfrm>
            <a:off x="5867400" y="2544339"/>
            <a:ext cx="5920289" cy="2862322"/>
          </a:xfrm>
          <a:prstGeom prst="rect">
            <a:avLst/>
          </a:prstGeom>
          <a:solidFill>
            <a:srgbClr val="FFFFFF">
              <a:alpha val="40000"/>
            </a:srgbClr>
          </a:solidFill>
        </p:spPr>
        <p:txBody>
          <a:bodyPr wrap="square" rtlCol="0">
            <a:spAutoFit/>
          </a:bodyPr>
          <a:lstStyle/>
          <a:p>
            <a:r>
              <a:rPr lang="en-US" altLang="nl-NL" dirty="0" err="1" smtClean="0">
                <a:solidFill>
                  <a:schemeClr val="accent1"/>
                </a:solidFill>
                <a:latin typeface="Kristen ITC" panose="03050502040202030202" pitchFamily="66" charset="0"/>
              </a:rPr>
              <a:t>Merk</a:t>
            </a:r>
            <a:r>
              <a:rPr lang="en-US" altLang="nl-NL" dirty="0" smtClean="0">
                <a:solidFill>
                  <a:schemeClr val="accent1"/>
                </a:solidFill>
                <a:latin typeface="Kristen ITC" panose="03050502040202030202" pitchFamily="66" charset="0"/>
              </a:rPr>
              <a:t> je in Nederland </a:t>
            </a:r>
            <a:r>
              <a:rPr lang="en-US" altLang="nl-NL" dirty="0" err="1" smtClean="0">
                <a:solidFill>
                  <a:schemeClr val="accent1"/>
                </a:solidFill>
                <a:latin typeface="Kristen ITC" panose="03050502040202030202" pitchFamily="66" charset="0"/>
              </a:rPr>
              <a:t>iets</a:t>
            </a:r>
            <a:r>
              <a:rPr lang="en-US" altLang="nl-NL" dirty="0" smtClean="0">
                <a:solidFill>
                  <a:schemeClr val="accent1"/>
                </a:solidFill>
                <a:latin typeface="Kristen ITC" panose="03050502040202030202" pitchFamily="66" charset="0"/>
              </a:rPr>
              <a:t> van </a:t>
            </a:r>
            <a:r>
              <a:rPr lang="en-US" altLang="nl-NL" dirty="0" err="1" smtClean="0">
                <a:solidFill>
                  <a:schemeClr val="accent1"/>
                </a:solidFill>
                <a:latin typeface="Kristen ITC" panose="03050502040202030202" pitchFamily="66" charset="0"/>
              </a:rPr>
              <a:t>klimaatverandering</a:t>
            </a:r>
            <a:r>
              <a:rPr lang="en-US" altLang="nl-NL" dirty="0" smtClean="0">
                <a:solidFill>
                  <a:schemeClr val="accent1"/>
                </a:solidFill>
                <a:latin typeface="Kristen ITC" panose="03050502040202030202" pitchFamily="66" charset="0"/>
              </a:rPr>
              <a:t>?</a:t>
            </a:r>
            <a:endParaRPr lang="en-US" altLang="nl-NL" dirty="0">
              <a:solidFill>
                <a:schemeClr val="accent1"/>
              </a:solidFill>
              <a:latin typeface="Kristen ITC" panose="03050502040202030202" pitchFamily="66" charset="0"/>
            </a:endParaRPr>
          </a:p>
          <a:p>
            <a:pPr algn="just"/>
            <a:endParaRPr lang="en-US" altLang="nl-NL" dirty="0">
              <a:solidFill>
                <a:schemeClr val="accent1"/>
              </a:solidFill>
              <a:latin typeface="Kristen ITC" panose="03050502040202030202" pitchFamily="66" charset="0"/>
            </a:endParaRPr>
          </a:p>
          <a:p>
            <a:r>
              <a:rPr lang="en-US" altLang="nl-NL" dirty="0">
                <a:solidFill>
                  <a:schemeClr val="accent1"/>
                </a:solidFill>
                <a:latin typeface="Kristen ITC" panose="03050502040202030202" pitchFamily="66" charset="0"/>
              </a:rPr>
              <a:t>In </a:t>
            </a:r>
            <a:r>
              <a:rPr lang="en-US" altLang="nl-NL" dirty="0" err="1">
                <a:solidFill>
                  <a:schemeClr val="accent1"/>
                </a:solidFill>
                <a:latin typeface="Kristen ITC" panose="03050502040202030202" pitchFamily="66" charset="0"/>
              </a:rPr>
              <a:t>sommige</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gebieden</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valt</a:t>
            </a:r>
            <a:r>
              <a:rPr lang="en-US" altLang="nl-NL" dirty="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veel</a:t>
            </a:r>
            <a:r>
              <a:rPr lang="en-US" altLang="nl-NL" dirty="0" smtClean="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meer</a:t>
            </a:r>
            <a:r>
              <a:rPr lang="en-US" altLang="nl-NL" dirty="0">
                <a:solidFill>
                  <a:schemeClr val="accent1"/>
                </a:solidFill>
                <a:latin typeface="Kristen ITC" panose="03050502040202030202" pitchFamily="66" charset="0"/>
              </a:rPr>
              <a:t> regen </a:t>
            </a:r>
            <a:r>
              <a:rPr lang="en-US" altLang="nl-NL" dirty="0" err="1">
                <a:solidFill>
                  <a:schemeClr val="accent1"/>
                </a:solidFill>
                <a:latin typeface="Kristen ITC" panose="03050502040202030202" pitchFamily="66" charset="0"/>
              </a:rPr>
              <a:t>en</a:t>
            </a:r>
            <a:r>
              <a:rPr lang="en-US" altLang="nl-NL" dirty="0">
                <a:solidFill>
                  <a:schemeClr val="accent1"/>
                </a:solidFill>
                <a:latin typeface="Kristen ITC" panose="03050502040202030202" pitchFamily="66" charset="0"/>
              </a:rPr>
              <a:t> in </a:t>
            </a:r>
            <a:r>
              <a:rPr lang="en-US" altLang="nl-NL" dirty="0" err="1">
                <a:solidFill>
                  <a:schemeClr val="accent1"/>
                </a:solidFill>
                <a:latin typeface="Kristen ITC" panose="03050502040202030202" pitchFamily="66" charset="0"/>
              </a:rPr>
              <a:t>andere</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gebieden</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juist</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te</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weinig</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Hierdoor</a:t>
            </a:r>
            <a:r>
              <a:rPr lang="en-US" altLang="nl-NL" dirty="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verdwijnen</a:t>
            </a:r>
            <a:r>
              <a:rPr lang="en-US" altLang="nl-NL" dirty="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er</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planten</a:t>
            </a:r>
            <a:r>
              <a:rPr lang="en-US" altLang="nl-NL" dirty="0" smtClean="0">
                <a:solidFill>
                  <a:schemeClr val="accent1"/>
                </a:solidFill>
                <a:latin typeface="Kristen ITC" panose="03050502040202030202" pitchFamily="66" charset="0"/>
              </a:rPr>
              <a:t> </a:t>
            </a:r>
            <a:r>
              <a:rPr lang="en-US" altLang="nl-NL" dirty="0" err="1">
                <a:solidFill>
                  <a:schemeClr val="accent1"/>
                </a:solidFill>
                <a:latin typeface="Kristen ITC" panose="03050502040202030202" pitchFamily="66" charset="0"/>
              </a:rPr>
              <a:t>en</a:t>
            </a:r>
            <a:r>
              <a:rPr lang="en-US" altLang="nl-NL" dirty="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dierensoorten</a:t>
            </a:r>
            <a:r>
              <a:rPr lang="en-US" altLang="nl-NL" dirty="0" smtClean="0">
                <a:solidFill>
                  <a:schemeClr val="accent1"/>
                </a:solidFill>
                <a:latin typeface="Kristen ITC" panose="03050502040202030202" pitchFamily="66" charset="0"/>
              </a:rPr>
              <a:t>. </a:t>
            </a:r>
            <a:endParaRPr lang="en-US" altLang="nl-NL" dirty="0">
              <a:solidFill>
                <a:schemeClr val="accent1"/>
              </a:solidFill>
              <a:latin typeface="Kristen ITC" panose="03050502040202030202" pitchFamily="66" charset="0"/>
            </a:endParaRPr>
          </a:p>
          <a:p>
            <a:endParaRPr lang="en-US" altLang="nl-NL" dirty="0">
              <a:solidFill>
                <a:schemeClr val="accent1"/>
              </a:solidFill>
              <a:latin typeface="Kristen ITC" panose="03050502040202030202" pitchFamily="66" charset="0"/>
            </a:endParaRPr>
          </a:p>
          <a:p>
            <a:r>
              <a:rPr lang="en-US" altLang="nl-NL" dirty="0" smtClean="0">
                <a:solidFill>
                  <a:schemeClr val="accent1"/>
                </a:solidFill>
                <a:latin typeface="Kristen ITC" panose="03050502040202030202" pitchFamily="66" charset="0"/>
              </a:rPr>
              <a:t>In Nederland </a:t>
            </a:r>
            <a:r>
              <a:rPr lang="en-US" altLang="nl-NL" dirty="0" err="1" smtClean="0">
                <a:solidFill>
                  <a:schemeClr val="accent1"/>
                </a:solidFill>
                <a:latin typeface="Kristen ITC" panose="03050502040202030202" pitchFamily="66" charset="0"/>
              </a:rPr>
              <a:t>kunnen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overstromingen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komen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Ook</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kunnen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boeren</a:t>
            </a:r>
            <a:r>
              <a:rPr lang="en-US" altLang="nl-NL" dirty="0" smtClean="0">
                <a:solidFill>
                  <a:schemeClr val="accent1"/>
                </a:solidFill>
                <a:latin typeface="Kristen ITC" panose="03050502040202030202" pitchFamily="66" charset="0"/>
              </a:rPr>
              <a:t> last </a:t>
            </a:r>
            <a:r>
              <a:rPr lang="en-US" altLang="nl-NL" dirty="0" err="1" smtClean="0">
                <a:solidFill>
                  <a:schemeClr val="accent1"/>
                </a:solidFill>
                <a:latin typeface="Kristen ITC" panose="03050502040202030202" pitchFamily="66" charset="0"/>
              </a:rPr>
              <a:t>hebben</a:t>
            </a:r>
            <a:r>
              <a:rPr lang="en-US" altLang="nl-NL" dirty="0" smtClean="0">
                <a:solidFill>
                  <a:schemeClr val="accent1"/>
                </a:solidFill>
                <a:latin typeface="Kristen ITC" panose="03050502040202030202" pitchFamily="66" charset="0"/>
              </a:rPr>
              <a:t> van </a:t>
            </a:r>
            <a:r>
              <a:rPr lang="en-US" altLang="nl-NL" dirty="0" err="1" smtClean="0">
                <a:solidFill>
                  <a:schemeClr val="accent1"/>
                </a:solidFill>
                <a:latin typeface="Kristen ITC" panose="03050502040202030202" pitchFamily="66" charset="0"/>
              </a:rPr>
              <a:t>slechte</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oogsten</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Dat</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zien</a:t>
            </a:r>
            <a:r>
              <a:rPr lang="en-US" altLang="nl-NL" dirty="0" smtClean="0">
                <a:solidFill>
                  <a:schemeClr val="accent1"/>
                </a:solidFill>
                <a:latin typeface="Kristen ITC" panose="03050502040202030202" pitchFamily="66" charset="0"/>
              </a:rPr>
              <a:t> we </a:t>
            </a:r>
            <a:r>
              <a:rPr lang="en-US" altLang="nl-NL" dirty="0" err="1" smtClean="0">
                <a:solidFill>
                  <a:schemeClr val="accent1"/>
                </a:solidFill>
                <a:latin typeface="Kristen ITC" panose="03050502040202030202" pitchFamily="66" charset="0"/>
              </a:rPr>
              <a:t>natuurlijk</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allemaal</a:t>
            </a:r>
            <a:r>
              <a:rPr lang="en-US" altLang="nl-NL" dirty="0" smtClean="0">
                <a:solidFill>
                  <a:schemeClr val="accent1"/>
                </a:solidFill>
                <a:latin typeface="Kristen ITC" panose="03050502040202030202" pitchFamily="66" charset="0"/>
              </a:rPr>
              <a:t> </a:t>
            </a:r>
            <a:r>
              <a:rPr lang="en-US" altLang="nl-NL" dirty="0" err="1" smtClean="0">
                <a:solidFill>
                  <a:schemeClr val="accent1"/>
                </a:solidFill>
                <a:latin typeface="Kristen ITC" panose="03050502040202030202" pitchFamily="66" charset="0"/>
              </a:rPr>
              <a:t>terug</a:t>
            </a:r>
            <a:r>
              <a:rPr lang="en-US" altLang="nl-NL" dirty="0" smtClean="0">
                <a:solidFill>
                  <a:schemeClr val="accent1"/>
                </a:solidFill>
                <a:latin typeface="Kristen ITC" panose="03050502040202030202" pitchFamily="66" charset="0"/>
              </a:rPr>
              <a:t> in de </a:t>
            </a:r>
            <a:r>
              <a:rPr lang="en-US" altLang="nl-NL" dirty="0" err="1" smtClean="0">
                <a:solidFill>
                  <a:schemeClr val="accent1"/>
                </a:solidFill>
                <a:latin typeface="Kristen ITC" panose="03050502040202030202" pitchFamily="66" charset="0"/>
              </a:rPr>
              <a:t>supermarkt</a:t>
            </a:r>
            <a:r>
              <a:rPr lang="en-US" altLang="nl-NL" dirty="0" smtClean="0">
                <a:solidFill>
                  <a:schemeClr val="accent1"/>
                </a:solidFill>
                <a:latin typeface="Kristen ITC" panose="03050502040202030202" pitchFamily="66" charset="0"/>
              </a:rPr>
              <a:t>. </a:t>
            </a:r>
            <a:endParaRPr lang="nl-NL" b="1" dirty="0">
              <a:solidFill>
                <a:schemeClr val="accent1"/>
              </a:solidFill>
              <a:latin typeface="Kristen ITC" panose="03050502040202030202" pitchFamily="66" charset="0"/>
            </a:endParaRPr>
          </a:p>
        </p:txBody>
      </p:sp>
      <p:sp>
        <p:nvSpPr>
          <p:cNvPr id="23" name="Arc 15"/>
          <p:cNvSpPr/>
          <p:nvPr/>
        </p:nvSpPr>
        <p:spPr>
          <a:xfrm rot="3063607" flipH="1">
            <a:off x="3976072" y="1371968"/>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3" name="TextBox 12"/>
          <p:cNvSpPr txBox="1"/>
          <p:nvPr/>
        </p:nvSpPr>
        <p:spPr>
          <a:xfrm rot="21400958">
            <a:off x="4438400" y="1232041"/>
            <a:ext cx="4269687" cy="646331"/>
          </a:xfrm>
          <a:prstGeom prst="rect">
            <a:avLst/>
          </a:prstGeom>
          <a:noFill/>
        </p:spPr>
        <p:txBody>
          <a:bodyPr wrap="square" rtlCol="0">
            <a:spAutoFit/>
          </a:bodyPr>
          <a:lstStyle/>
          <a:p>
            <a:r>
              <a:rPr lang="en-US" dirty="0" smtClean="0">
                <a:solidFill>
                  <a:schemeClr val="accent1"/>
                </a:solidFill>
                <a:latin typeface="Kristen ITC" panose="03050502040202030202" pitchFamily="66" charset="0"/>
              </a:rPr>
              <a:t>Op de hele </a:t>
            </a:r>
            <a:r>
              <a:rPr lang="en-US" dirty="0" err="1" smtClean="0">
                <a:solidFill>
                  <a:schemeClr val="accent1"/>
                </a:solidFill>
                <a:latin typeface="Kristen ITC" panose="03050502040202030202" pitchFamily="66" charset="0"/>
              </a:rPr>
              <a:t>wereld</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hebben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kinderen</a:t>
            </a:r>
            <a:r>
              <a:rPr lang="en-US" dirty="0" smtClean="0">
                <a:solidFill>
                  <a:schemeClr val="accent1"/>
                </a:solidFill>
                <a:latin typeface="Kristen ITC" panose="03050502040202030202" pitchFamily="66" charset="0"/>
              </a:rPr>
              <a:t> last van </a:t>
            </a:r>
            <a:r>
              <a:rPr lang="en-US" dirty="0" err="1" smtClean="0">
                <a:solidFill>
                  <a:schemeClr val="accent1"/>
                </a:solidFill>
                <a:latin typeface="Kristen ITC" panose="03050502040202030202" pitchFamily="66" charset="0"/>
              </a:rPr>
              <a:t>klimaatverandering</a:t>
            </a:r>
            <a:r>
              <a:rPr lang="en-US" dirty="0" smtClean="0">
                <a:solidFill>
                  <a:schemeClr val="accent1"/>
                </a:solidFill>
                <a:latin typeface="Kristen ITC" panose="03050502040202030202" pitchFamily="66" charset="0"/>
              </a:rPr>
              <a:t>…</a:t>
            </a:r>
          </a:p>
        </p:txBody>
      </p:sp>
      <p:pic>
        <p:nvPicPr>
          <p:cNvPr id="14" name="yYGLDY_TQ7s"/>
          <p:cNvPicPr>
            <a:picLocks noRot="1" noChangeAspect="1"/>
          </p:cNvPicPr>
          <p:nvPr>
            <a:videoFile r:link="rId1"/>
          </p:nvPr>
        </p:nvPicPr>
        <p:blipFill>
          <a:blip r:embed="rId5"/>
          <a:stretch>
            <a:fillRect/>
          </a:stretch>
        </p:blipFill>
        <p:spPr>
          <a:xfrm>
            <a:off x="254322" y="2405669"/>
            <a:ext cx="5277422" cy="2968550"/>
          </a:xfrm>
          <a:prstGeom prst="rect">
            <a:avLst/>
          </a:prstGeom>
          <a:ln w="76200">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9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71324"/>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6045">
            <a:off x="3684156" y="3941759"/>
            <a:ext cx="3013246" cy="1883279"/>
          </a:xfrm>
          <a:prstGeom prst="rect">
            <a:avLst/>
          </a:prstGeom>
          <a:ln w="57150">
            <a:solidFill>
              <a:srgbClr val="FFFFFF"/>
            </a:solidFill>
          </a:ln>
          <a:effectLst>
            <a:outerShdw blurRad="50800" dist="38100" dir="2700000" algn="tl" rotWithShape="0">
              <a:prstClr val="black">
                <a:alpha val="40000"/>
              </a:prstClr>
            </a:outerShdw>
          </a:effectLst>
        </p:spPr>
      </p:pic>
      <p:sp>
        <p:nvSpPr>
          <p:cNvPr id="7" name="Rectangle 6"/>
          <p:cNvSpPr/>
          <p:nvPr/>
        </p:nvSpPr>
        <p:spPr>
          <a:xfrm>
            <a:off x="130854" y="1179197"/>
            <a:ext cx="6825207" cy="2585323"/>
          </a:xfrm>
          <a:prstGeom prst="rect">
            <a:avLst/>
          </a:prstGeom>
          <a:solidFill>
            <a:srgbClr val="FFFFFF">
              <a:alpha val="40000"/>
            </a:srgbClr>
          </a:solidFill>
        </p:spPr>
        <p:txBody>
          <a:bodyPr wrap="square">
            <a:spAutoFit/>
          </a:bodyPr>
          <a:lstStyle/>
          <a:p>
            <a:r>
              <a:rPr lang="nl-NL" dirty="0" smtClean="0">
                <a:solidFill>
                  <a:schemeClr val="accent1"/>
                </a:solidFill>
                <a:latin typeface="Kristen ITC" panose="03050502040202030202" pitchFamily="66" charset="0"/>
              </a:rPr>
              <a:t>Hieronder zie je twee energiebronnen. Wat is het verschil? </a:t>
            </a:r>
          </a:p>
          <a:p>
            <a:endParaRPr lang="nl-NL" dirty="0" smtClean="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Bij </a:t>
            </a:r>
            <a:r>
              <a:rPr lang="nl-NL" dirty="0">
                <a:solidFill>
                  <a:schemeClr val="accent1"/>
                </a:solidFill>
                <a:latin typeface="Kristen ITC" panose="03050502040202030202" pitchFamily="66" charset="0"/>
              </a:rPr>
              <a:t>het maken van energie uit fossiele brandstoffen komt CO2 vrij. Dat is slecht voor het milieu. Bijvoorbeeld bij de verbranding van </a:t>
            </a:r>
            <a:r>
              <a:rPr lang="nl-NL" dirty="0" smtClean="0">
                <a:solidFill>
                  <a:schemeClr val="accent1"/>
                </a:solidFill>
                <a:latin typeface="Kristen ITC" panose="03050502040202030202" pitchFamily="66" charset="0"/>
              </a:rPr>
              <a:t>aardolie. </a:t>
            </a:r>
          </a:p>
          <a:p>
            <a:endParaRPr lang="nl-NL" dirty="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Schone </a:t>
            </a:r>
            <a:r>
              <a:rPr lang="nl-NL" dirty="0">
                <a:solidFill>
                  <a:schemeClr val="accent1"/>
                </a:solidFill>
                <a:latin typeface="Kristen ITC" panose="03050502040202030202" pitchFamily="66" charset="0"/>
              </a:rPr>
              <a:t>energie is gemaakt van energiebronnen die niet opraken en geen milieuvervuiling veroorzaken. Bijvoorbeeld </a:t>
            </a:r>
            <a:r>
              <a:rPr lang="nl-NL" dirty="0" smtClean="0">
                <a:solidFill>
                  <a:schemeClr val="accent1"/>
                </a:solidFill>
                <a:latin typeface="Kristen ITC" panose="03050502040202030202" pitchFamily="66" charset="0"/>
              </a:rPr>
              <a:t>windenergie.</a:t>
            </a:r>
            <a:endParaRPr lang="nl-NL" dirty="0">
              <a:solidFill>
                <a:schemeClr val="accent1"/>
              </a:solidFill>
              <a:latin typeface="Kristen ITC" panose="03050502040202030202" pitchFamily="66" charset="0"/>
            </a:endParaRPr>
          </a:p>
        </p:txBody>
      </p:sp>
      <p:pic>
        <p:nvPicPr>
          <p:cNvPr id="12" name="Picture 39"/>
          <p:cNvPicPr/>
          <p:nvPr/>
        </p:nvPicPr>
        <p:blipFill rotWithShape="1">
          <a:blip r:embed="rId5" cstate="print">
            <a:extLst>
              <a:ext uri="{28A0092B-C50C-407E-A947-70E740481C1C}">
                <a14:useLocalDpi xmlns:a14="http://schemas.microsoft.com/office/drawing/2010/main"/>
              </a:ext>
            </a:extLst>
          </a:blip>
          <a:srcRect t="2" r="-1412" b="-5610"/>
          <a:stretch/>
        </p:blipFill>
        <p:spPr>
          <a:xfrm>
            <a:off x="7351056" y="248216"/>
            <a:ext cx="4883092" cy="5345760"/>
          </a:xfrm>
          <a:prstGeom prst="rect">
            <a:avLst/>
          </a:prstGeom>
          <a:ln>
            <a:no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08569">
            <a:off x="10031093" y="369747"/>
            <a:ext cx="1845129" cy="1727477"/>
          </a:xfrm>
          <a:prstGeom prst="rect">
            <a:avLst/>
          </a:prstGeom>
          <a:effectLst>
            <a:outerShdw blurRad="50800" dist="38100" dir="2700000" algn="tl" rotWithShape="0">
              <a:prstClr val="black">
                <a:alpha val="40000"/>
              </a:prstClr>
            </a:outerShdw>
          </a:effectLst>
        </p:spPr>
      </p:pic>
      <p:sp>
        <p:nvSpPr>
          <p:cNvPr id="15" name="Rectangle 14"/>
          <p:cNvSpPr/>
          <p:nvPr/>
        </p:nvSpPr>
        <p:spPr>
          <a:xfrm>
            <a:off x="8104293" y="4328855"/>
            <a:ext cx="3998103" cy="1241365"/>
          </a:xfrm>
          <a:prstGeom prst="rect">
            <a:avLst/>
          </a:prstGeom>
        </p:spPr>
        <p:txBody>
          <a:bodyPr wrap="square">
            <a:spAutoFit/>
          </a:bodyPr>
          <a:lstStyle/>
          <a:p>
            <a:r>
              <a:rPr lang="en-US" sz="3200" baseline="30000" dirty="0" smtClean="0">
                <a:solidFill>
                  <a:srgbClr val="000000"/>
                </a:solidFill>
                <a:latin typeface="Arial" panose="020B0604020202020204" pitchFamily="34" charset="0"/>
                <a:cs typeface="Arial" panose="020B0604020202020204" pitchFamily="34" charset="0"/>
              </a:rPr>
              <a:t>M</a:t>
            </a:r>
            <a:r>
              <a:rPr lang="nl-NL" sz="3200" baseline="30000" dirty="0" smtClean="0"/>
              <a:t>aak </a:t>
            </a:r>
            <a:r>
              <a:rPr lang="nl-NL" sz="3200" baseline="30000" dirty="0"/>
              <a:t>de quiz over schone energie op </a:t>
            </a:r>
            <a:r>
              <a:rPr lang="nl-NL" sz="3200" baseline="30000" dirty="0" smtClean="0"/>
              <a:t>greenpeacekids.nl</a:t>
            </a:r>
          </a:p>
          <a:p>
            <a:endParaRPr lang="nl-NL" sz="3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537373" y="4162034"/>
            <a:ext cx="727735" cy="1026151"/>
          </a:xfrm>
          <a:prstGeom prst="rect">
            <a:avLst/>
          </a:prstGeom>
        </p:spPr>
      </p:pic>
      <p:sp>
        <p:nvSpPr>
          <p:cNvPr id="8" name="Rectangle 7"/>
          <p:cNvSpPr/>
          <p:nvPr/>
        </p:nvSpPr>
        <p:spPr>
          <a:xfrm>
            <a:off x="8141046" y="754968"/>
            <a:ext cx="3961350" cy="3375283"/>
          </a:xfrm>
          <a:prstGeom prst="rect">
            <a:avLst/>
          </a:prstGeom>
        </p:spPr>
        <p:txBody>
          <a:bodyPr wrap="square">
            <a:spAutoFit/>
          </a:bodyPr>
          <a:lstStyle/>
          <a:p>
            <a:endParaRPr lang="nl-NL" sz="3200" b="1" baseline="30000" dirty="0">
              <a:latin typeface="Arial" panose="020B0604020202020204" pitchFamily="34" charset="0"/>
              <a:cs typeface="Arial" panose="020B0604020202020204" pitchFamily="34" charset="0"/>
            </a:endParaRPr>
          </a:p>
          <a:p>
            <a:r>
              <a:rPr lang="en-US" sz="3200" b="1" baseline="30000" dirty="0" err="1" smtClean="0">
                <a:latin typeface="Arial" panose="020B0604020202020204" pitchFamily="34" charset="0"/>
                <a:cs typeface="Arial" panose="020B0604020202020204" pitchFamily="34" charset="0"/>
              </a:rPr>
              <a:t>Opdracht</a:t>
            </a:r>
            <a:r>
              <a:rPr lang="en-US" sz="3200" b="1" baseline="30000" dirty="0" smtClean="0">
                <a:latin typeface="Arial" panose="020B0604020202020204" pitchFamily="34" charset="0"/>
                <a:cs typeface="Arial" panose="020B0604020202020204" pitchFamily="34" charset="0"/>
              </a:rPr>
              <a:t> 4</a:t>
            </a:r>
          </a:p>
          <a:p>
            <a:endParaRPr lang="nl-NL" sz="3200" baseline="30000" dirty="0">
              <a:latin typeface="Arial" panose="020B0604020202020204" pitchFamily="34" charset="0"/>
              <a:cs typeface="Arial" panose="020B0604020202020204" pitchFamily="34" charset="0"/>
            </a:endParaRPr>
          </a:p>
          <a:p>
            <a:r>
              <a:rPr lang="nl-NL" sz="3200" baseline="30000" dirty="0">
                <a:latin typeface="Arial" panose="020B0604020202020204" pitchFamily="34" charset="0"/>
                <a:cs typeface="Arial" panose="020B0604020202020204" pitchFamily="34" charset="0"/>
              </a:rPr>
              <a:t>Op je werkblad staan voorbeelden van vieze en schone energie. Zet ze in het goede rijtje. Controleer daarna bij je buurman/ buurvrouw. Gaven jullie dezelfde </a:t>
            </a:r>
            <a:r>
              <a:rPr lang="nl-NL" sz="3200" baseline="30000" dirty="0" smtClean="0">
                <a:latin typeface="Arial" panose="020B0604020202020204" pitchFamily="34" charset="0"/>
                <a:cs typeface="Arial" panose="020B0604020202020204" pitchFamily="34" charset="0"/>
              </a:rPr>
              <a:t>antwoorden?</a:t>
            </a:r>
            <a:endParaRPr lang="nl-NL" sz="3200" baseline="30000"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1259"/>
          <a:stretch/>
        </p:blipFill>
        <p:spPr>
          <a:xfrm rot="21365966">
            <a:off x="284647" y="3997036"/>
            <a:ext cx="3083020" cy="1737088"/>
          </a:xfrm>
          <a:prstGeom prst="rect">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07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249731" y="278901"/>
            <a:ext cx="671434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a:solidFill>
                  <a:srgbClr val="FFFFFF"/>
                </a:solidFill>
                <a:latin typeface="HelveticaNeue bold"/>
              </a:rPr>
              <a:t>2</a:t>
            </a:r>
            <a:r>
              <a:rPr lang="en-US" sz="4400" b="1" strike="noStrike" dirty="0" smtClean="0">
                <a:solidFill>
                  <a:srgbClr val="FFFFFF"/>
                </a:solidFill>
                <a:latin typeface="HelveticaNeue bold"/>
              </a:rPr>
              <a:t> KLIMAAT &amp; ENERGIE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rgbClr val="A1A2A7"/>
                </a:solidFill>
                <a:latin typeface="HelveticaNeue bold"/>
              </a:rPr>
              <a:t> </a:t>
            </a:r>
            <a:r>
              <a:rPr lang="en-US" sz="2800" b="1" dirty="0" smtClean="0">
                <a:solidFill>
                  <a:srgbClr val="A1A2A7"/>
                </a:solidFill>
                <a:latin typeface="HelveticaNeue bold"/>
              </a:rPr>
              <a:t>2 KLIMAAT &amp; ENERGIE</a:t>
            </a:r>
            <a:r>
              <a:rPr lang="en-US" sz="2800" b="1" dirty="0" smtClean="0">
                <a:solidFill>
                  <a:srgbClr val="FFFFFF"/>
                </a:solidFill>
                <a:latin typeface="HelveticaNeue bold"/>
              </a:rPr>
              <a:t>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12" y="258349"/>
            <a:ext cx="3977124" cy="2624903"/>
          </a:xfrm>
          <a:prstGeom prst="rect">
            <a:avLst/>
          </a:prstGeom>
          <a:ln w="57150">
            <a:solidFill>
              <a:srgbClr val="FFFFFF"/>
            </a:solidFill>
          </a:ln>
          <a:effectLst>
            <a:outerShdw blurRad="50800" dist="38100" dir="2700000" algn="tl" rotWithShape="0">
              <a:prstClr val="black">
                <a:alpha val="40000"/>
              </a:prstClr>
            </a:outerShdw>
          </a:effectLst>
        </p:spPr>
      </p:pic>
      <p:sp>
        <p:nvSpPr>
          <p:cNvPr id="17" name="Rectangle 16"/>
          <p:cNvSpPr/>
          <p:nvPr/>
        </p:nvSpPr>
        <p:spPr>
          <a:xfrm>
            <a:off x="7307872" y="2818390"/>
            <a:ext cx="4883888" cy="2390398"/>
          </a:xfrm>
          <a:prstGeom prst="rect">
            <a:avLst/>
          </a:prstGeom>
          <a:solidFill>
            <a:srgbClr val="8FCAE7">
              <a:alpha val="50000"/>
            </a:srgbClr>
          </a:solidFill>
        </p:spPr>
        <p:txBody>
          <a:bodyPr wrap="square">
            <a:spAutoFit/>
          </a:bodyPr>
          <a:lstStyle/>
          <a:p>
            <a:r>
              <a:rPr lang="en-GB" sz="2800" b="1"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endParaRPr lang="en-GB" sz="2800" b="1" baseline="30000" dirty="0" smtClean="0">
              <a:solidFill>
                <a:schemeClr val="bg1"/>
              </a:solidFill>
              <a:effectLst>
                <a:outerShdw blurRad="38100" dist="38100" dir="2700000" algn="tl">
                  <a:srgbClr val="000000">
                    <a:alpha val="43137"/>
                  </a:srgbClr>
                </a:outerShdw>
              </a:effectLst>
              <a:latin typeface="Kristen ITC" panose="03050502040202030202" pitchFamily="66" charset="0"/>
            </a:endParaRPr>
          </a:p>
          <a:p>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Je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weet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nu:</a:t>
            </a: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fossiele</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brandstoffen</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zijn</a:t>
            </a:r>
            <a:endPar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CO2 is</a:t>
            </a: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klimaatverandering</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is</a:t>
            </a:r>
          </a:p>
          <a:p>
            <a:pPr indent="-457200">
              <a:lnSpc>
                <a:spcPct val="150000"/>
              </a:lnSpc>
              <a:buFont typeface="Arial" panose="020B0604020202020204" pitchFamily="34" charset="0"/>
              <a:buChar char="•"/>
            </a:pP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schone</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energie</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is</a:t>
            </a:r>
            <a:endPar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412" y="3112718"/>
            <a:ext cx="3977124" cy="2651416"/>
          </a:xfrm>
          <a:prstGeom prst="rect">
            <a:avLst/>
          </a:prstGeom>
          <a:ln w="57150">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349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6" name="walrus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1394" y="6176880"/>
            <a:ext cx="609600" cy="609600"/>
          </a:xfrm>
          <a:prstGeom prst="rect">
            <a:avLst/>
          </a:prstGeom>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08780"/>
            <a:ext cx="3325684" cy="875520"/>
          </a:xfrm>
          <a:prstGeom prst="flowChartManualInput">
            <a:avLst/>
          </a:prstGeom>
          <a:blipFill>
            <a:blip r:embed="rId7"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2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9"/>
          <p:cNvPicPr/>
          <p:nvPr/>
        </p:nvPicPr>
        <p:blipFill rotWithShape="1">
          <a:blip r:embed="rId3" cstate="print">
            <a:extLst>
              <a:ext uri="{28A0092B-C50C-407E-A947-70E740481C1C}">
                <a14:useLocalDpi xmlns:a14="http://schemas.microsoft.com/office/drawing/2010/main"/>
              </a:ext>
            </a:extLst>
          </a:blip>
          <a:srcRect t="2" r="-1412" b="36011"/>
          <a:stretch/>
        </p:blipFill>
        <p:spPr>
          <a:xfrm>
            <a:off x="5924799" y="911188"/>
            <a:ext cx="5788273" cy="4763893"/>
          </a:xfrm>
          <a:prstGeom prst="rect">
            <a:avLst/>
          </a:prstGeom>
          <a:ln>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191" y="1323843"/>
            <a:ext cx="1845129" cy="1727477"/>
          </a:xfrm>
          <a:prstGeom prst="rect">
            <a:avLst/>
          </a:prstGeom>
          <a:effectLst>
            <a:outerShdw blurRad="50800" dist="38100" dir="2700000" algn="tl" rotWithShape="0">
              <a:prstClr val="black">
                <a:alpha val="40000"/>
              </a:prstClr>
            </a:outerShdw>
          </a:effectLst>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08780"/>
            <a:ext cx="3325684" cy="875520"/>
          </a:xfrm>
          <a:prstGeom prst="flowChartManualInput">
            <a:avLst/>
          </a:prstGeom>
          <a:blipFill>
            <a:blip r:embed="rId5"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
        <p:nvSpPr>
          <p:cNvPr id="6" name="Rectangle 5"/>
          <p:cNvSpPr/>
          <p:nvPr/>
        </p:nvSpPr>
        <p:spPr>
          <a:xfrm>
            <a:off x="219060" y="1472326"/>
            <a:ext cx="5344533" cy="3970318"/>
          </a:xfrm>
          <a:prstGeom prst="rect">
            <a:avLst/>
          </a:prstGeom>
          <a:solidFill>
            <a:srgbClr val="FFFFFF">
              <a:alpha val="40000"/>
            </a:srgbClr>
          </a:solidFill>
        </p:spPr>
        <p:txBody>
          <a:bodyPr wrap="square">
            <a:spAutoFit/>
          </a:bodyPr>
          <a:lstStyle/>
          <a:p>
            <a:r>
              <a:rPr lang="nl-NL" dirty="0">
                <a:solidFill>
                  <a:schemeClr val="accent1"/>
                </a:solidFill>
                <a:latin typeface="Kristen ITC" panose="03050502040202030202" pitchFamily="66" charset="0"/>
              </a:rPr>
              <a:t>Hoe kunnen </a:t>
            </a:r>
            <a:r>
              <a:rPr lang="nl-NL" dirty="0">
                <a:solidFill>
                  <a:schemeClr val="accent1"/>
                </a:solidFill>
                <a:latin typeface="Kristen ITC" panose="03050502040202030202" pitchFamily="66" charset="0"/>
              </a:rPr>
              <a:t>we </a:t>
            </a:r>
            <a:r>
              <a:rPr lang="nl-NL" dirty="0" smtClean="0">
                <a:solidFill>
                  <a:schemeClr val="accent1"/>
                </a:solidFill>
                <a:latin typeface="Kristen ITC" panose="03050502040202030202" pitchFamily="66" charset="0"/>
              </a:rPr>
              <a:t>CO2-uitstoot en dus </a:t>
            </a:r>
            <a:r>
              <a:rPr lang="nl-NL" dirty="0" smtClean="0">
                <a:solidFill>
                  <a:schemeClr val="accent1"/>
                </a:solidFill>
                <a:latin typeface="Kristen ITC" panose="03050502040202030202" pitchFamily="66" charset="0"/>
              </a:rPr>
              <a:t>klimaatverandering tegen </a:t>
            </a:r>
            <a:r>
              <a:rPr lang="nl-NL" dirty="0">
                <a:solidFill>
                  <a:schemeClr val="accent1"/>
                </a:solidFill>
                <a:latin typeface="Kristen ITC" panose="03050502040202030202" pitchFamily="66" charset="0"/>
              </a:rPr>
              <a:t>gaan? </a:t>
            </a:r>
            <a:endParaRPr lang="nl-NL" dirty="0" smtClean="0">
              <a:solidFill>
                <a:schemeClr val="accent1"/>
              </a:solidFill>
              <a:latin typeface="Kristen ITC" panose="03050502040202030202" pitchFamily="66" charset="0"/>
            </a:endParaRPr>
          </a:p>
          <a:p>
            <a:endParaRPr lang="en-US"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err="1" smtClean="0">
                <a:solidFill>
                  <a:schemeClr val="accent1"/>
                </a:solidFill>
                <a:latin typeface="Kristen ITC" panose="03050502040202030202" pitchFamily="66" charset="0"/>
              </a:rPr>
              <a:t>Energie</a:t>
            </a:r>
            <a:r>
              <a:rPr lang="en-US" u="sng" dirty="0" smtClean="0">
                <a:solidFill>
                  <a:schemeClr val="accent1"/>
                </a:solidFill>
                <a:latin typeface="Kristen ITC" panose="03050502040202030202" pitchFamily="66" charset="0"/>
              </a:rPr>
              <a:t> slimmer </a:t>
            </a:r>
            <a:r>
              <a:rPr lang="en-US" u="sng" dirty="0" err="1" smtClean="0">
                <a:solidFill>
                  <a:schemeClr val="accent1"/>
                </a:solidFill>
                <a:latin typeface="Kristen ITC" panose="03050502040202030202" pitchFamily="66" charset="0"/>
              </a:rPr>
              <a:t>gebruiken</a:t>
            </a:r>
            <a:r>
              <a:rPr lang="en-US" u="sng" dirty="0" smtClean="0">
                <a:solidFill>
                  <a:schemeClr val="accent1"/>
                </a:solidFill>
                <a:latin typeface="Kristen ITC" panose="03050502040202030202" pitchFamily="66" charset="0"/>
              </a:rPr>
              <a: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als</a:t>
            </a:r>
            <a:r>
              <a:rPr lang="en-US" dirty="0" smtClean="0">
                <a:solidFill>
                  <a:schemeClr val="accent1"/>
                </a:solidFill>
                <a:latin typeface="Kristen ITC" panose="03050502040202030202" pitchFamily="66" charset="0"/>
              </a:rPr>
              <a:t> we minder </a:t>
            </a:r>
            <a:r>
              <a:rPr lang="en-US" dirty="0" err="1" smtClean="0">
                <a:solidFill>
                  <a:schemeClr val="accent1"/>
                </a:solidFill>
                <a:latin typeface="Kristen ITC" panose="03050502040202030202" pitchFamily="66" charset="0"/>
              </a:rPr>
              <a:t>energie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gebruiken</a:t>
            </a:r>
            <a:r>
              <a:rPr lang="en-US" dirty="0" smtClean="0">
                <a:solidFill>
                  <a:schemeClr val="accent1"/>
                </a:solidFill>
                <a:latin typeface="Kristen ITC" panose="03050502040202030202" pitchFamily="66" charset="0"/>
              </a:rPr>
              <a:t>, </a:t>
            </a:r>
            <a:r>
              <a:rPr lang="nl-NL" dirty="0" smtClean="0">
                <a:solidFill>
                  <a:schemeClr val="accent1"/>
                </a:solidFill>
                <a:latin typeface="Kristen ITC" panose="03050502040202030202" pitchFamily="66" charset="0"/>
              </a:rPr>
              <a:t>komt </a:t>
            </a:r>
            <a:r>
              <a:rPr lang="nl-NL" dirty="0">
                <a:solidFill>
                  <a:schemeClr val="accent1"/>
                </a:solidFill>
                <a:latin typeface="Kristen ITC" panose="03050502040202030202" pitchFamily="66" charset="0"/>
              </a:rPr>
              <a:t>er ook minder CO2 </a:t>
            </a:r>
            <a:r>
              <a:rPr lang="nl-NL" dirty="0" smtClean="0">
                <a:solidFill>
                  <a:schemeClr val="accent1"/>
                </a:solidFill>
                <a:latin typeface="Kristen ITC" panose="03050502040202030202" pitchFamily="66" charset="0"/>
              </a:rPr>
              <a:t>in </a:t>
            </a:r>
            <a:r>
              <a:rPr lang="nl-NL" dirty="0">
                <a:solidFill>
                  <a:schemeClr val="accent1"/>
                </a:solidFill>
                <a:latin typeface="Kristen ITC" panose="03050502040202030202" pitchFamily="66" charset="0"/>
              </a:rPr>
              <a:t>de lucht. </a:t>
            </a:r>
            <a:r>
              <a:rPr lang="nl-NL" dirty="0" smtClean="0">
                <a:solidFill>
                  <a:schemeClr val="accent1"/>
                </a:solidFill>
                <a:latin typeface="Kristen ITC" panose="03050502040202030202" pitchFamily="66" charset="0"/>
              </a:rPr>
              <a:t>En als we een </a:t>
            </a:r>
            <a:r>
              <a:rPr lang="nl-NL" dirty="0">
                <a:solidFill>
                  <a:schemeClr val="accent1"/>
                </a:solidFill>
                <a:latin typeface="Kristen ITC" panose="03050502040202030202" pitchFamily="66" charset="0"/>
              </a:rPr>
              <a:t>hoop energie besparen </a:t>
            </a:r>
            <a:r>
              <a:rPr lang="nl-NL" dirty="0" smtClean="0">
                <a:solidFill>
                  <a:schemeClr val="accent1"/>
                </a:solidFill>
                <a:latin typeface="Kristen ITC" panose="03050502040202030202" pitchFamily="66" charset="0"/>
              </a:rPr>
              <a:t>dan hebben </a:t>
            </a:r>
            <a:r>
              <a:rPr lang="nl-NL" dirty="0">
                <a:solidFill>
                  <a:schemeClr val="accent1"/>
                </a:solidFill>
                <a:latin typeface="Kristen ITC" panose="03050502040202030202" pitchFamily="66" charset="0"/>
              </a:rPr>
              <a:t>we de olie onder de Noordpool helemaal niet nodig. </a:t>
            </a:r>
            <a:endParaRPr lang="nl-NL"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endParaRPr lang="en-US" u="sng"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err="1" smtClean="0">
                <a:solidFill>
                  <a:schemeClr val="accent1"/>
                </a:solidFill>
                <a:latin typeface="Kristen ITC" panose="03050502040202030202" pitchFamily="66" charset="0"/>
              </a:rPr>
              <a:t>Schone</a:t>
            </a:r>
            <a:r>
              <a:rPr lang="en-US" u="sng" dirty="0" smtClean="0">
                <a:solidFill>
                  <a:schemeClr val="accent1"/>
                </a:solidFill>
                <a:latin typeface="Kristen ITC" panose="03050502040202030202" pitchFamily="66" charset="0"/>
              </a:rPr>
              <a:t> </a:t>
            </a:r>
            <a:r>
              <a:rPr lang="en-US" u="sng" dirty="0" err="1">
                <a:solidFill>
                  <a:schemeClr val="accent1"/>
                </a:solidFill>
                <a:latin typeface="Kristen ITC" panose="03050502040202030202" pitchFamily="66" charset="0"/>
              </a:rPr>
              <a:t>energie</a:t>
            </a:r>
            <a:r>
              <a:rPr lang="en-US" u="sng" dirty="0">
                <a:solidFill>
                  <a:schemeClr val="accent1"/>
                </a:solidFill>
                <a:latin typeface="Kristen ITC" panose="03050502040202030202" pitchFamily="66" charset="0"/>
              </a:rPr>
              <a:t> </a:t>
            </a:r>
            <a:r>
              <a:rPr lang="en-US" u="sng" dirty="0" err="1">
                <a:solidFill>
                  <a:schemeClr val="accent1"/>
                </a:solidFill>
                <a:latin typeface="Kristen ITC" panose="03050502040202030202" pitchFamily="66" charset="0"/>
              </a:rPr>
              <a:t>gebruiken</a:t>
            </a:r>
            <a:r>
              <a:rPr lang="en-US" u="sng" dirty="0">
                <a:solidFill>
                  <a:schemeClr val="accent1"/>
                </a:solidFill>
                <a:latin typeface="Kristen ITC" panose="03050502040202030202" pitchFamily="66" charset="0"/>
              </a:rPr>
              <a:t>:</a:t>
            </a:r>
            <a:r>
              <a:rPr lang="en-US" dirty="0">
                <a:solidFill>
                  <a:schemeClr val="accent1"/>
                </a:solidFill>
                <a:latin typeface="Kristen ITC" panose="03050502040202030202" pitchFamily="66" charset="0"/>
              </a:rPr>
              <a:t> </a:t>
            </a:r>
            <a:r>
              <a:rPr lang="nl-NL" dirty="0">
                <a:solidFill>
                  <a:schemeClr val="accent1"/>
                </a:solidFill>
                <a:latin typeface="Kristen ITC" panose="03050502040202030202" pitchFamily="66" charset="0"/>
              </a:rPr>
              <a:t>thuis en op school kun je schone energiebronnen zoals wind en zon gebruiken. Greenpeace probeert grote bedrijven, gemeenten en regeringen hiervan overtuigen. </a:t>
            </a:r>
            <a:endParaRPr lang="nl-NL" b="1" dirty="0" smtClean="0">
              <a:solidFill>
                <a:schemeClr val="accent1"/>
              </a:solidFill>
              <a:latin typeface="Kristen ITC" panose="03050502040202030202" pitchFamily="66" charset="0"/>
            </a:endParaRPr>
          </a:p>
        </p:txBody>
      </p:sp>
      <p:sp>
        <p:nvSpPr>
          <p:cNvPr id="7" name="Rectangle 6"/>
          <p:cNvSpPr/>
          <p:nvPr/>
        </p:nvSpPr>
        <p:spPr>
          <a:xfrm>
            <a:off x="6860596" y="3357391"/>
            <a:ext cx="4663998" cy="2062103"/>
          </a:xfrm>
          <a:prstGeom prst="rect">
            <a:avLst/>
          </a:prstGeom>
        </p:spPr>
        <p:txBody>
          <a:bodyPr wrap="square">
            <a:spAutoFit/>
          </a:bodyPr>
          <a:lstStyle/>
          <a:p>
            <a:r>
              <a:rPr lang="en-US" sz="3200" baseline="30000" dirty="0" smtClean="0">
                <a:solidFill>
                  <a:srgbClr val="000000"/>
                </a:solidFill>
                <a:latin typeface="Arial" panose="020B0604020202020204" pitchFamily="34" charset="0"/>
                <a:cs typeface="Arial" panose="020B0604020202020204" pitchFamily="34" charset="0"/>
              </a:rPr>
              <a:t>	</a:t>
            </a:r>
            <a:endParaRPr lang="nl-NL" sz="3200" baseline="30000" dirty="0">
              <a:latin typeface="Arial" panose="020B0604020202020204" pitchFamily="34" charset="0"/>
              <a:cs typeface="Arial" panose="020B0604020202020204" pitchFamily="34" charset="0"/>
            </a:endParaRPr>
          </a:p>
          <a:p>
            <a:r>
              <a:rPr lang="nl-NL" sz="3200" baseline="30000" dirty="0">
                <a:latin typeface="Arial" panose="020B0604020202020204" pitchFamily="34" charset="0"/>
                <a:cs typeface="Arial" panose="020B0604020202020204" pitchFamily="34" charset="0"/>
              </a:rPr>
              <a:t>Wat </a:t>
            </a:r>
            <a:r>
              <a:rPr lang="nl-NL" sz="3200" baseline="30000" dirty="0" smtClean="0">
                <a:latin typeface="Arial" panose="020B0604020202020204" pitchFamily="34" charset="0"/>
                <a:cs typeface="Arial" panose="020B0604020202020204" pitchFamily="34" charset="0"/>
              </a:rPr>
              <a:t>verbruikt </a:t>
            </a:r>
            <a:r>
              <a:rPr lang="nl-NL" sz="3200" baseline="30000" dirty="0">
                <a:latin typeface="Arial" panose="020B0604020202020204" pitchFamily="34" charset="0"/>
                <a:cs typeface="Arial" panose="020B0604020202020204" pitchFamily="34" charset="0"/>
              </a:rPr>
              <a:t>thuis of op school veel energie? Kan dit ook slimmer? </a:t>
            </a:r>
            <a:r>
              <a:rPr lang="nl-NL" sz="3200" baseline="30000" dirty="0" smtClean="0">
                <a:latin typeface="Arial" panose="020B0604020202020204" pitchFamily="34" charset="0"/>
                <a:cs typeface="Arial" panose="020B0604020202020204" pitchFamily="34" charset="0"/>
              </a:rPr>
              <a:t>Vul de </a:t>
            </a:r>
            <a:r>
              <a:rPr lang="nl-NL" sz="3200" baseline="30000" dirty="0">
                <a:latin typeface="Arial" panose="020B0604020202020204" pitchFamily="34" charset="0"/>
                <a:cs typeface="Arial" panose="020B0604020202020204" pitchFamily="34" charset="0"/>
              </a:rPr>
              <a:t>tabel op het </a:t>
            </a:r>
            <a:r>
              <a:rPr lang="nl-NL" sz="3200" baseline="30000" dirty="0" smtClean="0">
                <a:latin typeface="Arial" panose="020B0604020202020204" pitchFamily="34" charset="0"/>
                <a:cs typeface="Arial" panose="020B0604020202020204" pitchFamily="34" charset="0"/>
              </a:rPr>
              <a:t>werkblad aan. </a:t>
            </a:r>
            <a:r>
              <a:rPr lang="nl-NL" sz="3200" baseline="30000" dirty="0">
                <a:latin typeface="Arial" panose="020B0604020202020204" pitchFamily="34" charset="0"/>
                <a:cs typeface="Arial" panose="020B0604020202020204" pitchFamily="34" charset="0"/>
              </a:rPr>
              <a:t>Bedenk telkens een manier waarop het energieverbruik minder wordt.</a:t>
            </a:r>
          </a:p>
        </p:txBody>
      </p:sp>
      <p:sp>
        <p:nvSpPr>
          <p:cNvPr id="8" name="Rectangle 7"/>
          <p:cNvSpPr/>
          <p:nvPr/>
        </p:nvSpPr>
        <p:spPr>
          <a:xfrm>
            <a:off x="6860595" y="2092978"/>
            <a:ext cx="4156340" cy="1405513"/>
          </a:xfrm>
          <a:prstGeom prst="rect">
            <a:avLst/>
          </a:prstGeom>
        </p:spPr>
        <p:txBody>
          <a:bodyPr wrap="square">
            <a:spAutoFit/>
          </a:bodyPr>
          <a:lstStyle/>
          <a:p>
            <a:r>
              <a:rPr lang="en-US" sz="3200" b="1" baseline="30000" dirty="0" err="1">
                <a:solidFill>
                  <a:srgbClr val="000000"/>
                </a:solidFill>
                <a:latin typeface="Arial" panose="020B0604020202020204" pitchFamily="34" charset="0"/>
                <a:cs typeface="Arial" panose="020B0604020202020204" pitchFamily="34" charset="0"/>
              </a:rPr>
              <a:t>Opdracht</a:t>
            </a:r>
            <a:r>
              <a:rPr lang="en-US" sz="3200" b="1" baseline="30000" dirty="0">
                <a:solidFill>
                  <a:srgbClr val="000000"/>
                </a:solidFill>
                <a:latin typeface="Arial" panose="020B0604020202020204" pitchFamily="34" charset="0"/>
                <a:cs typeface="Arial" panose="020B0604020202020204" pitchFamily="34" charset="0"/>
              </a:rPr>
              <a:t> 5</a:t>
            </a:r>
            <a:endParaRPr lang="nl-NL" sz="3200" b="1" baseline="30000" dirty="0">
              <a:solidFill>
                <a:srgbClr val="000000"/>
              </a:solidFill>
              <a:latin typeface="Arial" panose="020B0604020202020204" pitchFamily="34" charset="0"/>
              <a:cs typeface="Arial" panose="020B0604020202020204" pitchFamily="34" charset="0"/>
            </a:endParaRPr>
          </a:p>
          <a:p>
            <a:endParaRPr lang="nl-NL" sz="3200" baseline="30000" dirty="0">
              <a:solidFill>
                <a:srgbClr val="000000"/>
              </a:solidFill>
              <a:latin typeface="Arial" panose="020B0604020202020204" pitchFamily="34" charset="0"/>
              <a:cs typeface="Arial" panose="020B0604020202020204" pitchFamily="34" charset="0"/>
            </a:endParaRPr>
          </a:p>
          <a:p>
            <a:r>
              <a:rPr lang="en-US" sz="3200" baseline="30000" dirty="0" smtClean="0">
                <a:solidFill>
                  <a:srgbClr val="000000"/>
                </a:solidFill>
                <a:latin typeface="Arial" panose="020B0604020202020204" pitchFamily="34" charset="0"/>
                <a:cs typeface="Arial" panose="020B0604020202020204" pitchFamily="34" charset="0"/>
              </a:rPr>
              <a:t>Loop </a:t>
            </a:r>
            <a:r>
              <a:rPr lang="en-US" sz="3200" baseline="30000" dirty="0" err="1">
                <a:solidFill>
                  <a:srgbClr val="000000"/>
                </a:solidFill>
                <a:latin typeface="Arial" panose="020B0604020202020204" pitchFamily="34" charset="0"/>
                <a:cs typeface="Arial" panose="020B0604020202020204" pitchFamily="34" charset="0"/>
              </a:rPr>
              <a:t>een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rondje</a:t>
            </a:r>
            <a:r>
              <a:rPr lang="en-US" sz="3200" baseline="30000" dirty="0">
                <a:solidFill>
                  <a:srgbClr val="000000"/>
                </a:solidFill>
                <a:latin typeface="Arial" panose="020B0604020202020204" pitchFamily="34" charset="0"/>
                <a:cs typeface="Arial" panose="020B0604020202020204" pitchFamily="34" charset="0"/>
              </a:rPr>
              <a:t> door de school. </a:t>
            </a:r>
            <a:r>
              <a:rPr lang="en-US" sz="3200" baseline="30000" dirty="0" err="1">
                <a:solidFill>
                  <a:srgbClr val="000000"/>
                </a:solidFill>
                <a:latin typeface="Arial" panose="020B0604020202020204" pitchFamily="34" charset="0"/>
                <a:cs typeface="Arial" panose="020B0604020202020204" pitchFamily="34" charset="0"/>
              </a:rPr>
              <a:t>Bekijk</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smtClean="0">
                <a:solidFill>
                  <a:srgbClr val="000000"/>
                </a:solidFill>
                <a:latin typeface="Arial" panose="020B0604020202020204" pitchFamily="34" charset="0"/>
                <a:cs typeface="Arial" panose="020B0604020202020204" pitchFamily="34" charset="0"/>
              </a:rPr>
              <a:t>alles</a:t>
            </a:r>
            <a:r>
              <a:rPr lang="en-US" sz="3200" baseline="30000" dirty="0" smtClean="0">
                <a:solidFill>
                  <a:srgbClr val="000000"/>
                </a:solidFill>
                <a:latin typeface="Arial" panose="020B0604020202020204" pitchFamily="34" charset="0"/>
                <a:cs typeface="Arial" panose="020B0604020202020204" pitchFamily="34" charset="0"/>
              </a:rPr>
              <a:t> </a:t>
            </a:r>
            <a:r>
              <a:rPr lang="en-US" sz="3200" baseline="30000" dirty="0">
                <a:solidFill>
                  <a:srgbClr val="000000"/>
                </a:solidFill>
                <a:latin typeface="Arial" panose="020B0604020202020204" pitchFamily="34" charset="0"/>
                <a:cs typeface="Arial" panose="020B0604020202020204" pitchFamily="34" charset="0"/>
              </a:rPr>
              <a:t>wat </a:t>
            </a:r>
            <a:r>
              <a:rPr lang="en-US" sz="3200" baseline="30000" dirty="0" err="1" smtClean="0">
                <a:solidFill>
                  <a:srgbClr val="000000"/>
                </a:solidFill>
                <a:latin typeface="Arial" panose="020B0604020202020204" pitchFamily="34" charset="0"/>
                <a:cs typeface="Arial" panose="020B0604020202020204" pitchFamily="34" charset="0"/>
              </a:rPr>
              <a:t>energie</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smtClean="0">
                <a:solidFill>
                  <a:srgbClr val="000000"/>
                </a:solidFill>
                <a:latin typeface="Arial" panose="020B0604020202020204" pitchFamily="34" charset="0"/>
                <a:cs typeface="Arial" panose="020B0604020202020204" pitchFamily="34" charset="0"/>
              </a:rPr>
              <a:t>verbruikt</a:t>
            </a:r>
            <a:endParaRPr lang="en-US" sz="32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2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08780"/>
            <a:ext cx="332568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7010910" y="2392187"/>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
        <p:nvSpPr>
          <p:cNvPr id="6" name="Rectangle 5"/>
          <p:cNvSpPr/>
          <p:nvPr/>
        </p:nvSpPr>
        <p:spPr>
          <a:xfrm>
            <a:off x="745569" y="1149087"/>
            <a:ext cx="5385607" cy="4524315"/>
          </a:xfrm>
          <a:prstGeom prst="rect">
            <a:avLst/>
          </a:prstGeom>
          <a:solidFill>
            <a:srgbClr val="FFFFFF">
              <a:alpha val="40000"/>
            </a:srgbClr>
          </a:solidFill>
        </p:spPr>
        <p:txBody>
          <a:bodyPr wrap="square">
            <a:spAutoFit/>
          </a:bodyPr>
          <a:lstStyle/>
          <a:p>
            <a:r>
              <a:rPr lang="en-US" dirty="0" err="1" smtClean="0">
                <a:solidFill>
                  <a:schemeClr val="accent1"/>
                </a:solidFill>
                <a:latin typeface="Kristen ITC" panose="03050502040202030202" pitchFamily="66" charset="0"/>
              </a:rPr>
              <a:t>Apparaten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gebruiken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energie</a:t>
            </a:r>
            <a:r>
              <a:rPr lang="en-US" dirty="0" smtClean="0">
                <a:solidFill>
                  <a:schemeClr val="accent1"/>
                </a:solidFill>
                <a:latin typeface="Kristen ITC" panose="03050502040202030202" pitchFamily="66" charset="0"/>
              </a:rPr>
              <a:t>. Maar </a:t>
            </a:r>
            <a:r>
              <a:rPr lang="en-US" dirty="0" err="1" smtClean="0">
                <a:solidFill>
                  <a:schemeClr val="accent1"/>
                </a:solidFill>
                <a:latin typeface="Kristen ITC" panose="03050502040202030202" pitchFamily="66" charset="0"/>
              </a:rPr>
              <a:t>er</a:t>
            </a:r>
            <a:r>
              <a:rPr lang="en-US" dirty="0" smtClean="0">
                <a:solidFill>
                  <a:schemeClr val="accent1"/>
                </a:solidFill>
                <a:latin typeface="Kristen ITC" panose="03050502040202030202" pitchFamily="66" charset="0"/>
              </a:rPr>
              <a:t> is </a:t>
            </a:r>
            <a:r>
              <a:rPr lang="en-US" dirty="0" err="1" smtClean="0">
                <a:solidFill>
                  <a:schemeClr val="accent1"/>
                </a:solidFill>
                <a:latin typeface="Kristen ITC" panose="03050502040202030202" pitchFamily="66" charset="0"/>
              </a:rPr>
              <a:t>ook</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CO2- </a:t>
            </a:r>
            <a:r>
              <a:rPr lang="en-US" dirty="0" err="1" smtClean="0">
                <a:solidFill>
                  <a:schemeClr val="accent1"/>
                </a:solidFill>
                <a:latin typeface="Kristen ITC" panose="03050502040202030202" pitchFamily="66" charset="0"/>
              </a:rPr>
              <a:t>uitstoot</a:t>
            </a:r>
            <a:r>
              <a:rPr lang="en-US" dirty="0" smtClean="0">
                <a:solidFill>
                  <a:schemeClr val="accent1"/>
                </a:solidFill>
                <a:latin typeface="Kristen ITC" panose="03050502040202030202" pitchFamily="66" charset="0"/>
              </a:rPr>
              <a:t> door:</a:t>
            </a:r>
          </a:p>
          <a:p>
            <a:endParaRPr lang="en-US"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smtClean="0">
                <a:solidFill>
                  <a:schemeClr val="accent1"/>
                </a:solidFill>
                <a:latin typeface="Kristen ITC" panose="03050502040202030202" pitchFamily="66" charset="0"/>
              </a:rPr>
              <a:t>Transport van </a:t>
            </a:r>
            <a:r>
              <a:rPr lang="en-US" u="sng" dirty="0" err="1" smtClean="0">
                <a:solidFill>
                  <a:schemeClr val="accent1"/>
                </a:solidFill>
                <a:latin typeface="Kristen ITC" panose="03050502040202030202" pitchFamily="66" charset="0"/>
              </a:rPr>
              <a:t>mensen</a:t>
            </a:r>
            <a:r>
              <a:rPr lang="en-US" u="sng" dirty="0" smtClean="0">
                <a:solidFill>
                  <a:schemeClr val="accent1"/>
                </a:solidFill>
                <a:latin typeface="Kristen ITC" panose="03050502040202030202" pitchFamily="66" charset="0"/>
              </a:rPr>
              <a:t> </a:t>
            </a:r>
            <a:r>
              <a:rPr lang="en-US" u="sng" dirty="0" err="1" smtClean="0">
                <a:solidFill>
                  <a:schemeClr val="accent1"/>
                </a:solidFill>
                <a:latin typeface="Kristen ITC" panose="03050502040202030202" pitchFamily="66" charset="0"/>
              </a:rPr>
              <a:t>en</a:t>
            </a:r>
            <a:r>
              <a:rPr lang="en-US" u="sng" dirty="0" smtClean="0">
                <a:solidFill>
                  <a:schemeClr val="accent1"/>
                </a:solidFill>
                <a:latin typeface="Kristen ITC" panose="03050502040202030202" pitchFamily="66" charset="0"/>
              </a:rPr>
              <a:t> </a:t>
            </a:r>
            <a:r>
              <a:rPr lang="en-US" u="sng" dirty="0" err="1" smtClean="0">
                <a:solidFill>
                  <a:schemeClr val="accent1"/>
                </a:solidFill>
                <a:latin typeface="Kristen ITC" panose="03050502040202030202" pitchFamily="66" charset="0"/>
              </a:rPr>
              <a:t>voedsel</a:t>
            </a:r>
            <a:endParaRPr lang="en-US" u="sng"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endParaRPr lang="en-US" u="sng" dirty="0">
              <a:solidFill>
                <a:schemeClr val="accent1"/>
              </a:solidFill>
              <a:latin typeface="Kristen ITC" panose="03050502040202030202" pitchFamily="66" charset="0"/>
            </a:endParaRPr>
          </a:p>
          <a:p>
            <a:pPr marL="285750" indent="-285750">
              <a:buFont typeface="Wingdings" panose="05000000000000000000" pitchFamily="2" charset="2"/>
              <a:buChar char="Ø"/>
            </a:pPr>
            <a:r>
              <a:rPr lang="nl-NL" u="sng" dirty="0">
                <a:solidFill>
                  <a:schemeClr val="accent1"/>
                </a:solidFill>
                <a:latin typeface="Kristen ITC" panose="03050502040202030202" pitchFamily="66" charset="0"/>
              </a:rPr>
              <a:t>Maken en vervoeren van </a:t>
            </a:r>
            <a:r>
              <a:rPr lang="nl-NL" u="sng" dirty="0" smtClean="0">
                <a:solidFill>
                  <a:schemeClr val="accent1"/>
                </a:solidFill>
                <a:latin typeface="Kristen ITC" panose="03050502040202030202" pitchFamily="66" charset="0"/>
              </a:rPr>
              <a:t>producten</a:t>
            </a:r>
            <a:endParaRPr lang="en-US" u="sng"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endParaRPr lang="en-US"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r>
              <a:rPr lang="en-US" u="sng" dirty="0" err="1" smtClean="0">
                <a:solidFill>
                  <a:schemeClr val="accent1"/>
                </a:solidFill>
                <a:latin typeface="Kristen ITC" panose="03050502040202030202" pitchFamily="66" charset="0"/>
              </a:rPr>
              <a:t>Vlees</a:t>
            </a:r>
            <a:r>
              <a:rPr lang="en-US" u="sng" dirty="0" smtClean="0">
                <a:solidFill>
                  <a:schemeClr val="accent1"/>
                </a:solidFill>
                <a:latin typeface="Kristen ITC" panose="03050502040202030202" pitchFamily="66" charset="0"/>
              </a:rPr>
              <a:t> </a:t>
            </a:r>
            <a:r>
              <a:rPr lang="en-US" u="sng" dirty="0" err="1" smtClean="0">
                <a:solidFill>
                  <a:schemeClr val="accent1"/>
                </a:solidFill>
                <a:latin typeface="Kristen ITC" panose="03050502040202030202" pitchFamily="66" charset="0"/>
              </a:rPr>
              <a:t>eten</a:t>
            </a:r>
            <a:r>
              <a:rPr lang="en-US" dirty="0" smtClean="0">
                <a:solidFill>
                  <a:schemeClr val="accent1"/>
                </a:solidFill>
                <a:latin typeface="Kristen ITC" panose="03050502040202030202" pitchFamily="66" charset="0"/>
              </a:rPr>
              <a:t>: </a:t>
            </a:r>
            <a:endParaRPr lang="en-US" dirty="0">
              <a:solidFill>
                <a:schemeClr val="accent1"/>
              </a:solidFill>
              <a:latin typeface="Kristen ITC" panose="03050502040202030202" pitchFamily="66" charset="0"/>
            </a:endParaRPr>
          </a:p>
          <a:p>
            <a:pPr marL="742950" lvl="1" indent="-285750">
              <a:buFont typeface="Wingdings" panose="05000000000000000000" pitchFamily="2" charset="2"/>
              <a:buChar char="Ø"/>
            </a:pPr>
            <a:r>
              <a:rPr lang="en-US" dirty="0" err="1" smtClean="0">
                <a:solidFill>
                  <a:schemeClr val="accent1"/>
                </a:solidFill>
                <a:latin typeface="Kristen ITC" panose="03050502040202030202" pitchFamily="66" charset="0"/>
              </a:rPr>
              <a:t>Voor</a:t>
            </a:r>
            <a:r>
              <a:rPr lang="en-US" dirty="0" smtClean="0">
                <a:solidFill>
                  <a:schemeClr val="accent1"/>
                </a:solidFill>
                <a:latin typeface="Kristen ITC" panose="03050502040202030202" pitchFamily="66" charset="0"/>
              </a:rPr>
              <a:t> het </a:t>
            </a:r>
            <a:r>
              <a:rPr lang="en-US" dirty="0" err="1" smtClean="0">
                <a:solidFill>
                  <a:schemeClr val="accent1"/>
                </a:solidFill>
                <a:latin typeface="Kristen ITC" panose="03050502040202030202" pitchFamily="66" charset="0"/>
              </a:rPr>
              <a:t>verbouwen</a:t>
            </a:r>
            <a:r>
              <a:rPr lang="en-US" dirty="0" smtClean="0">
                <a:solidFill>
                  <a:schemeClr val="accent1"/>
                </a:solidFill>
                <a:latin typeface="Kristen ITC" panose="03050502040202030202" pitchFamily="66" charset="0"/>
              </a:rPr>
              <a:t> van </a:t>
            </a:r>
            <a:r>
              <a:rPr lang="en-US" dirty="0" err="1" smtClean="0">
                <a:solidFill>
                  <a:schemeClr val="accent1"/>
                </a:solidFill>
                <a:latin typeface="Kristen ITC" panose="03050502040202030202" pitchFamily="66" charset="0"/>
              </a:rPr>
              <a:t>veevoer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zoals</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soja</a:t>
            </a:r>
            <a:r>
              <a:rPr lang="en-US" dirty="0" smtClean="0">
                <a:solidFill>
                  <a:schemeClr val="accent1"/>
                </a:solidFill>
                <a:latin typeface="Kristen ITC" panose="03050502040202030202" pitchFamily="66" charset="0"/>
              </a:rPr>
              <a:t> of </a:t>
            </a:r>
            <a:r>
              <a:rPr lang="en-US" dirty="0" err="1" smtClean="0">
                <a:solidFill>
                  <a:schemeClr val="accent1"/>
                </a:solidFill>
                <a:latin typeface="Kristen ITC" panose="03050502040202030202" pitchFamily="66" charset="0"/>
              </a:rPr>
              <a:t>mais</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gebruikt</a:t>
            </a:r>
            <a:r>
              <a:rPr lang="en-US" dirty="0" smtClean="0">
                <a:solidFill>
                  <a:schemeClr val="accent1"/>
                </a:solidFill>
                <a:latin typeface="Kristen ITC" panose="03050502040202030202" pitchFamily="66" charset="0"/>
              </a:rPr>
              <a:t> men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bestrijdingsmiddelen</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en</a:t>
            </a:r>
            <a:r>
              <a:rPr lang="en-US" dirty="0" smtClean="0">
                <a:solidFill>
                  <a:schemeClr val="accent1"/>
                </a:solidFill>
                <a:latin typeface="Kristen ITC" panose="03050502040202030202" pitchFamily="66" charset="0"/>
              </a:rPr>
              <a:t> water. </a:t>
            </a:r>
            <a:r>
              <a:rPr lang="en-US" dirty="0" err="1" smtClean="0">
                <a:solidFill>
                  <a:schemeClr val="accent1"/>
                </a:solidFill>
                <a:latin typeface="Kristen ITC" panose="03050502040202030202" pitchFamily="66" charset="0"/>
              </a:rPr>
              <a:t>Ook</a:t>
            </a:r>
            <a:r>
              <a:rPr lang="en-US" dirty="0" smtClean="0">
                <a:solidFill>
                  <a:schemeClr val="accent1"/>
                </a:solidFill>
                <a:latin typeface="Kristen ITC" panose="03050502040202030202" pitchFamily="66" charset="0"/>
              </a:rPr>
              <a:t> is </a:t>
            </a:r>
            <a:r>
              <a:rPr lang="en-US" dirty="0" err="1" smtClean="0">
                <a:solidFill>
                  <a:schemeClr val="accent1"/>
                </a:solidFill>
                <a:latin typeface="Kristen ITC" panose="03050502040202030202" pitchFamily="66" charset="0"/>
              </a:rPr>
              <a:t>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ruimte</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nodig</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waarvoor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er</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veel</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bos</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wordt</a:t>
            </a:r>
            <a:r>
              <a:rPr lang="en-US" dirty="0" smtClean="0">
                <a:solidFill>
                  <a:schemeClr val="accent1"/>
                </a:solidFill>
                <a:latin typeface="Kristen ITC" panose="03050502040202030202" pitchFamily="66" charset="0"/>
              </a:rPr>
              <a:t> </a:t>
            </a:r>
            <a:r>
              <a:rPr lang="en-US" dirty="0" err="1" smtClean="0">
                <a:solidFill>
                  <a:schemeClr val="accent1"/>
                </a:solidFill>
                <a:latin typeface="Kristen ITC" panose="03050502040202030202" pitchFamily="66" charset="0"/>
              </a:rPr>
              <a:t>gekapt</a:t>
            </a:r>
            <a:r>
              <a:rPr lang="en-US" dirty="0" smtClean="0">
                <a:solidFill>
                  <a:schemeClr val="accent1"/>
                </a:solidFill>
                <a:latin typeface="Kristen ITC" panose="03050502040202030202" pitchFamily="66" charset="0"/>
              </a:rPr>
              <a:t>.</a:t>
            </a:r>
          </a:p>
          <a:p>
            <a:pPr marL="742950" lvl="1" indent="-285750">
              <a:buFont typeface="Wingdings" panose="05000000000000000000" pitchFamily="2" charset="2"/>
              <a:buChar char="Ø"/>
            </a:pPr>
            <a:r>
              <a:rPr lang="en-US" dirty="0" err="1" smtClean="0">
                <a:solidFill>
                  <a:schemeClr val="accent1"/>
                </a:solidFill>
                <a:latin typeface="Kristen ITC" panose="03050502040202030202" pitchFamily="66" charset="0"/>
              </a:rPr>
              <a:t>Wist</a:t>
            </a:r>
            <a:r>
              <a:rPr lang="en-US" dirty="0" smtClean="0">
                <a:solidFill>
                  <a:schemeClr val="accent1"/>
                </a:solidFill>
                <a:latin typeface="Kristen ITC" panose="03050502040202030202" pitchFamily="66" charset="0"/>
              </a:rPr>
              <a:t> </a:t>
            </a:r>
            <a:r>
              <a:rPr lang="en-US" dirty="0">
                <a:solidFill>
                  <a:schemeClr val="accent1"/>
                </a:solidFill>
                <a:latin typeface="Kristen ITC" panose="03050502040202030202" pitchFamily="66" charset="0"/>
              </a:rPr>
              <a:t>je </a:t>
            </a:r>
            <a:r>
              <a:rPr lang="en-US" dirty="0" err="1">
                <a:solidFill>
                  <a:schemeClr val="accent1"/>
                </a:solidFill>
                <a:latin typeface="Kristen ITC" panose="03050502040202030202" pitchFamily="66" charset="0"/>
              </a:rPr>
              <a:t>dat</a:t>
            </a:r>
            <a:r>
              <a:rPr lang="en-US" dirty="0">
                <a:solidFill>
                  <a:schemeClr val="accent1"/>
                </a:solidFill>
                <a:latin typeface="Kristen ITC" panose="03050502040202030202" pitchFamily="66" charset="0"/>
              </a:rPr>
              <a:t> </a:t>
            </a:r>
            <a:r>
              <a:rPr lang="en-US" dirty="0" err="1">
                <a:solidFill>
                  <a:schemeClr val="accent1"/>
                </a:solidFill>
                <a:latin typeface="Kristen ITC" panose="03050502040202030202" pitchFamily="66" charset="0"/>
              </a:rPr>
              <a:t>koeienscheten</a:t>
            </a:r>
            <a:r>
              <a:rPr lang="en-US" dirty="0">
                <a:solidFill>
                  <a:schemeClr val="accent1"/>
                </a:solidFill>
                <a:latin typeface="Kristen ITC" panose="03050502040202030202" pitchFamily="66" charset="0"/>
              </a:rPr>
              <a:t> (</a:t>
            </a:r>
            <a:r>
              <a:rPr lang="en-US" dirty="0" err="1">
                <a:solidFill>
                  <a:schemeClr val="accent1"/>
                </a:solidFill>
                <a:latin typeface="Kristen ITC" panose="03050502040202030202" pitchFamily="66" charset="0"/>
              </a:rPr>
              <a:t>methaangas</a:t>
            </a:r>
            <a:r>
              <a:rPr lang="en-US" dirty="0">
                <a:solidFill>
                  <a:schemeClr val="accent1"/>
                </a:solidFill>
                <a:latin typeface="Kristen ITC" panose="03050502040202030202" pitchFamily="66" charset="0"/>
              </a:rPr>
              <a:t>) nog </a:t>
            </a:r>
            <a:r>
              <a:rPr lang="en-US" dirty="0" err="1">
                <a:solidFill>
                  <a:schemeClr val="accent1"/>
                </a:solidFill>
                <a:latin typeface="Kristen ITC" panose="03050502040202030202" pitchFamily="66" charset="0"/>
              </a:rPr>
              <a:t>schadelijker</a:t>
            </a:r>
            <a:r>
              <a:rPr lang="en-US" dirty="0">
                <a:solidFill>
                  <a:schemeClr val="accent1"/>
                </a:solidFill>
                <a:latin typeface="Kristen ITC" panose="03050502040202030202" pitchFamily="66" charset="0"/>
              </a:rPr>
              <a:t> </a:t>
            </a:r>
            <a:r>
              <a:rPr lang="en-US" dirty="0" err="1">
                <a:solidFill>
                  <a:schemeClr val="accent1"/>
                </a:solidFill>
                <a:latin typeface="Kristen ITC" panose="03050502040202030202" pitchFamily="66" charset="0"/>
              </a:rPr>
              <a:t>zijn</a:t>
            </a:r>
            <a:r>
              <a:rPr lang="en-US" dirty="0">
                <a:solidFill>
                  <a:schemeClr val="accent1"/>
                </a:solidFill>
                <a:latin typeface="Kristen ITC" panose="03050502040202030202" pitchFamily="66" charset="0"/>
              </a:rPr>
              <a:t> </a:t>
            </a:r>
            <a:r>
              <a:rPr lang="en-US" dirty="0" err="1">
                <a:solidFill>
                  <a:schemeClr val="accent1"/>
                </a:solidFill>
                <a:latin typeface="Kristen ITC" panose="03050502040202030202" pitchFamily="66" charset="0"/>
              </a:rPr>
              <a:t>dan</a:t>
            </a:r>
            <a:r>
              <a:rPr lang="en-US" dirty="0">
                <a:solidFill>
                  <a:schemeClr val="accent1"/>
                </a:solidFill>
                <a:latin typeface="Kristen ITC" panose="03050502040202030202" pitchFamily="66" charset="0"/>
              </a:rPr>
              <a:t> CO2? </a:t>
            </a:r>
            <a:r>
              <a:rPr lang="en-US" dirty="0" smtClean="0">
                <a:solidFill>
                  <a:schemeClr val="accent1"/>
                </a:solidFill>
                <a:latin typeface="Kristen ITC" panose="03050502040202030202" pitchFamily="66" charset="0"/>
              </a:rPr>
              <a:t> </a:t>
            </a:r>
            <a:endParaRPr lang="en-US" dirty="0" smtClean="0">
              <a:solidFill>
                <a:schemeClr val="accent1"/>
              </a:solidFill>
              <a:latin typeface="Kristen ITC" panose="03050502040202030202" pitchFamily="66" charset="0"/>
            </a:endParaRPr>
          </a:p>
          <a:p>
            <a:pPr marL="285750" indent="-285750">
              <a:buFont typeface="Wingdings" panose="05000000000000000000" pitchFamily="2" charset="2"/>
              <a:buChar char="Ø"/>
            </a:pPr>
            <a:endParaRPr lang="en-US" dirty="0">
              <a:solidFill>
                <a:schemeClr val="accent1"/>
              </a:solidFill>
              <a:latin typeface="Kristen ITC" panose="03050502040202030202" pitchFamily="66"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910" y="1149088"/>
            <a:ext cx="3223573" cy="4524314"/>
          </a:xfrm>
          <a:prstGeom prst="rect">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0832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0" name="CustomShape 3"/>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pic>
        <p:nvPicPr>
          <p:cNvPr id="91" name="Picture 9"/>
          <p:cNvPicPr/>
          <p:nvPr/>
        </p:nvPicPr>
        <p:blipFill>
          <a:blip r:embed="rId4" cstate="print">
            <a:extLst>
              <a:ext uri="{28A0092B-C50C-407E-A947-70E740481C1C}">
                <a14:useLocalDpi xmlns:a14="http://schemas.microsoft.com/office/drawing/2010/main"/>
              </a:ext>
            </a:extLst>
          </a:blip>
          <a:stretch/>
        </p:blipFill>
        <p:spPr>
          <a:xfrm>
            <a:off x="9092880" y="6185520"/>
            <a:ext cx="2894760" cy="452880"/>
          </a:xfrm>
          <a:prstGeom prst="rect">
            <a:avLst/>
          </a:prstGeom>
          <a:ln>
            <a:noFill/>
          </a:ln>
        </p:spPr>
      </p:pic>
      <p:sp>
        <p:nvSpPr>
          <p:cNvPr id="3" name="Rectangle 2">
            <a:hlinkClick r:id="rId5" action="ppaction://hlinksldjump"/>
          </p:cNvPr>
          <p:cNvSpPr/>
          <p:nvPr/>
        </p:nvSpPr>
        <p:spPr>
          <a:xfrm>
            <a:off x="178744" y="1339752"/>
            <a:ext cx="5726756" cy="2229326"/>
          </a:xfrm>
          <a:prstGeom prst="rect">
            <a:avLst/>
          </a:prstGeom>
          <a:blipFill dpi="0" rotWithShape="1">
            <a:blip r:embed="rId6">
              <a:alphaModFix amt="40000"/>
            </a:blip>
            <a:srcRect/>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nl-NL" sz="3200" b="1" baseline="30000" dirty="0">
                <a:solidFill>
                  <a:schemeClr val="bg1"/>
                </a:solidFill>
                <a:effectLst>
                  <a:outerShdw blurRad="38100" dist="38100" dir="2700000" algn="tl">
                    <a:srgbClr val="000000">
                      <a:alpha val="43137"/>
                    </a:srgbClr>
                  </a:outerShdw>
                </a:effectLst>
              </a:rPr>
              <a:t>LES 1: DE </a:t>
            </a:r>
            <a:r>
              <a:rPr lang="nl-NL" sz="3200" b="1" baseline="30000" dirty="0" smtClean="0">
                <a:solidFill>
                  <a:schemeClr val="bg1"/>
                </a:solidFill>
                <a:effectLst>
                  <a:outerShdw blurRad="38100" dist="38100" dir="2700000" algn="tl">
                    <a:srgbClr val="000000">
                      <a:alpha val="43137"/>
                    </a:srgbClr>
                  </a:outerShdw>
                </a:effectLst>
              </a:rPr>
              <a:t>NOORDPOOL</a:t>
            </a:r>
          </a:p>
          <a:p>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a:solidFill>
                  <a:schemeClr val="bg1"/>
                </a:solidFill>
                <a:effectLst>
                  <a:outerShdw blurRad="38100" dist="38100" dir="2700000" algn="tl">
                    <a:srgbClr val="000000">
                      <a:alpha val="43137"/>
                    </a:srgbClr>
                  </a:outerShdw>
                </a:effectLst>
              </a:rPr>
              <a:t>Je weet waar de Noordpool ligt en wie er leven</a:t>
            </a:r>
          </a:p>
          <a:p>
            <a:pPr marL="457200" indent="-457200">
              <a:buFont typeface="Arial" panose="020B0604020202020204" pitchFamily="34" charset="0"/>
              <a:buChar char="•"/>
            </a:pPr>
            <a:r>
              <a:rPr lang="nl-NL" sz="3200" b="1" baseline="30000" dirty="0">
                <a:solidFill>
                  <a:schemeClr val="bg1"/>
                </a:solidFill>
                <a:effectLst>
                  <a:outerShdw blurRad="38100" dist="38100" dir="2700000" algn="tl">
                    <a:srgbClr val="000000">
                      <a:alpha val="43137"/>
                    </a:srgbClr>
                  </a:outerShdw>
                </a:effectLst>
              </a:rPr>
              <a:t>Je kent tenminste 2 bedreigingen voor de Noordpool en haar </a:t>
            </a:r>
            <a:r>
              <a:rPr lang="nl-NL" sz="3200" b="1" baseline="30000" dirty="0" smtClean="0">
                <a:solidFill>
                  <a:schemeClr val="bg1"/>
                </a:solidFill>
                <a:effectLst>
                  <a:outerShdw blurRad="38100" dist="38100" dir="2700000" algn="tl">
                    <a:srgbClr val="000000">
                      <a:alpha val="43137"/>
                    </a:srgbClr>
                  </a:outerShdw>
                </a:effectLst>
              </a:rPr>
              <a:t>bewoners </a:t>
            </a:r>
            <a:endParaRPr lang="nl-NL" sz="3200" b="1" baseline="30000" dirty="0">
              <a:solidFill>
                <a:schemeClr val="bg1"/>
              </a:solidFill>
              <a:effectLst>
                <a:outerShdw blurRad="38100" dist="38100" dir="2700000" algn="tl">
                  <a:srgbClr val="000000">
                    <a:alpha val="43137"/>
                  </a:srgbClr>
                </a:outerShdw>
              </a:effectLst>
            </a:endParaRPr>
          </a:p>
        </p:txBody>
      </p:sp>
      <p:sp>
        <p:nvSpPr>
          <p:cNvPr id="11" name="Rectangle 10">
            <a:hlinkClick r:id="rId7" action="ppaction://hlinksldjump"/>
          </p:cNvPr>
          <p:cNvSpPr/>
          <p:nvPr/>
        </p:nvSpPr>
        <p:spPr>
          <a:xfrm>
            <a:off x="3591013" y="3705678"/>
            <a:ext cx="5709103" cy="2174388"/>
          </a:xfrm>
          <a:prstGeom prst="rect">
            <a:avLst/>
          </a:prstGeom>
          <a:blipFill dpi="0" rotWithShape="1">
            <a:blip r:embed="rId8">
              <a:alphaModFix amt="40000"/>
            </a:blip>
            <a:srcRect/>
            <a:tile tx="0" ty="-476250" sx="76000" sy="76000" flip="none" algn="tl"/>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nl-NL" sz="3200" b="1" baseline="30000" dirty="0" smtClean="0">
                <a:solidFill>
                  <a:schemeClr val="bg1"/>
                </a:solidFill>
                <a:effectLst>
                  <a:outerShdw blurRad="38100" dist="38100" dir="2700000" algn="tl">
                    <a:srgbClr val="000000">
                      <a:alpha val="43137"/>
                    </a:srgbClr>
                  </a:outerShdw>
                </a:effectLst>
              </a:rPr>
              <a:t>LES </a:t>
            </a:r>
            <a:r>
              <a:rPr lang="nl-NL" sz="3200" b="1" baseline="30000" dirty="0">
                <a:solidFill>
                  <a:schemeClr val="bg1"/>
                </a:solidFill>
                <a:effectLst>
                  <a:outerShdw blurRad="38100" dist="38100" dir="2700000" algn="tl">
                    <a:srgbClr val="000000">
                      <a:alpha val="43137"/>
                    </a:srgbClr>
                  </a:outerShdw>
                </a:effectLst>
              </a:rPr>
              <a:t>3: </a:t>
            </a:r>
            <a:r>
              <a:rPr lang="nl-NL" sz="3200" b="1" baseline="30000" dirty="0" smtClean="0">
                <a:solidFill>
                  <a:schemeClr val="bg1"/>
                </a:solidFill>
                <a:effectLst>
                  <a:outerShdw blurRad="38100" dist="38100" dir="2700000" algn="tl">
                    <a:srgbClr val="000000">
                      <a:alpha val="43137"/>
                    </a:srgbClr>
                  </a:outerShdw>
                </a:effectLst>
              </a:rPr>
              <a:t>IN ACTIE</a:t>
            </a:r>
          </a:p>
          <a:p>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a:t>
            </a:r>
            <a:r>
              <a:rPr lang="nl-NL" sz="3200" b="1" baseline="30000" dirty="0">
                <a:solidFill>
                  <a:schemeClr val="bg1"/>
                </a:solidFill>
                <a:effectLst>
                  <a:outerShdw blurRad="38100" dist="38100" dir="2700000" algn="tl">
                    <a:srgbClr val="000000">
                      <a:alpha val="43137"/>
                    </a:srgbClr>
                  </a:outerShdw>
                </a:effectLst>
              </a:rPr>
              <a:t>weet waar je energie voor gebruikt</a:t>
            </a:r>
          </a:p>
          <a:p>
            <a:pPr marL="457200" indent="-457200">
              <a:buFont typeface="Arial" panose="020B0604020202020204" pitchFamily="34" charset="0"/>
              <a:buChar char="•"/>
            </a:pPr>
            <a:r>
              <a:rPr lang="en-US" sz="3200" b="1" baseline="30000" dirty="0">
                <a:solidFill>
                  <a:schemeClr val="bg1"/>
                </a:solidFill>
                <a:effectLst>
                  <a:outerShdw blurRad="38100" dist="38100" dir="2700000" algn="tl">
                    <a:srgbClr val="000000">
                      <a:alpha val="43137"/>
                    </a:srgbClr>
                  </a:outerShdw>
                </a:effectLst>
              </a:rPr>
              <a:t>Je </a:t>
            </a:r>
            <a:r>
              <a:rPr lang="en-US" sz="3200" b="1" baseline="30000" dirty="0" err="1">
                <a:solidFill>
                  <a:schemeClr val="bg1"/>
                </a:solidFill>
                <a:effectLst>
                  <a:outerShdw blurRad="38100" dist="38100" dir="2700000" algn="tl">
                    <a:srgbClr val="000000">
                      <a:alpha val="43137"/>
                    </a:srgbClr>
                  </a:outerShdw>
                </a:effectLst>
              </a:rPr>
              <a:t>weet</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tenminste</a:t>
            </a:r>
            <a:r>
              <a:rPr lang="en-US" sz="3200" b="1" baseline="30000" dirty="0">
                <a:solidFill>
                  <a:schemeClr val="bg1"/>
                </a:solidFill>
                <a:effectLst>
                  <a:outerShdw blurRad="38100" dist="38100" dir="2700000" algn="tl">
                    <a:srgbClr val="000000">
                      <a:alpha val="43137"/>
                    </a:srgbClr>
                  </a:outerShdw>
                </a:effectLst>
              </a:rPr>
              <a:t> 2 </a:t>
            </a:r>
            <a:r>
              <a:rPr lang="en-US" sz="3200" b="1" baseline="30000" dirty="0" err="1">
                <a:solidFill>
                  <a:schemeClr val="bg1"/>
                </a:solidFill>
                <a:effectLst>
                  <a:outerShdw blurRad="38100" dist="38100" dir="2700000" algn="tl">
                    <a:srgbClr val="000000">
                      <a:alpha val="43137"/>
                    </a:srgbClr>
                  </a:outerShdw>
                </a:effectLst>
              </a:rPr>
              <a:t>manieren</a:t>
            </a:r>
            <a:r>
              <a:rPr lang="en-US" sz="3200" b="1" baseline="30000" dirty="0">
                <a:solidFill>
                  <a:schemeClr val="bg1"/>
                </a:solidFill>
                <a:effectLst>
                  <a:outerShdw blurRad="38100" dist="38100" dir="2700000" algn="tl">
                    <a:srgbClr val="000000">
                      <a:alpha val="43137"/>
                    </a:srgbClr>
                  </a:outerShdw>
                </a:effectLst>
              </a:rPr>
              <a:t> om het </a:t>
            </a:r>
            <a:r>
              <a:rPr lang="en-US" sz="3200" b="1" baseline="30000" dirty="0" err="1">
                <a:solidFill>
                  <a:schemeClr val="bg1"/>
                </a:solidFill>
                <a:effectLst>
                  <a:outerShdw blurRad="38100" dist="38100" dir="2700000" algn="tl">
                    <a:srgbClr val="000000">
                      <a:alpha val="43137"/>
                    </a:srgbClr>
                  </a:outerShdw>
                </a:effectLst>
              </a:rPr>
              <a:t>klimaat</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te</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helpen</a:t>
            </a:r>
            <a:endParaRPr lang="en-US"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b="1" baseline="30000" dirty="0">
                <a:solidFill>
                  <a:schemeClr val="bg1"/>
                </a:solidFill>
                <a:effectLst>
                  <a:outerShdw blurRad="38100" dist="38100" dir="2700000" algn="tl">
                    <a:srgbClr val="000000">
                      <a:alpha val="43137"/>
                    </a:srgbClr>
                  </a:outerShdw>
                </a:effectLst>
              </a:rPr>
              <a:t>Je </a:t>
            </a:r>
            <a:r>
              <a:rPr lang="en-US" sz="3200" b="1" baseline="30000" dirty="0" err="1">
                <a:solidFill>
                  <a:schemeClr val="bg1"/>
                </a:solidFill>
                <a:effectLst>
                  <a:outerShdw blurRad="38100" dist="38100" dir="2700000" algn="tl">
                    <a:srgbClr val="000000">
                      <a:alpha val="43137"/>
                    </a:srgbClr>
                  </a:outerShdw>
                </a:effectLst>
              </a:rPr>
              <a:t>kan</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een</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a:solidFill>
                  <a:schemeClr val="bg1"/>
                </a:solidFill>
                <a:effectLst>
                  <a:outerShdw blurRad="38100" dist="38100" dir="2700000" algn="tl">
                    <a:srgbClr val="000000">
                      <a:alpha val="43137"/>
                    </a:srgbClr>
                  </a:outerShdw>
                </a:effectLst>
              </a:rPr>
              <a:t>eigen</a:t>
            </a:r>
            <a:r>
              <a:rPr lang="en-US" sz="3200" b="1" baseline="30000" dirty="0">
                <a:solidFill>
                  <a:schemeClr val="bg1"/>
                </a:solidFill>
                <a:effectLst>
                  <a:outerShdw blurRad="38100" dist="38100" dir="2700000" algn="tl">
                    <a:srgbClr val="000000">
                      <a:alpha val="43137"/>
                    </a:srgbClr>
                  </a:outerShdw>
                </a:effectLst>
              </a:rPr>
              <a:t> </a:t>
            </a:r>
            <a:r>
              <a:rPr lang="en-US" sz="3200" b="1" baseline="30000" dirty="0" err="1" smtClean="0">
                <a:solidFill>
                  <a:schemeClr val="bg1"/>
                </a:solidFill>
                <a:effectLst>
                  <a:outerShdw blurRad="38100" dist="38100" dir="2700000" algn="tl">
                    <a:srgbClr val="000000">
                      <a:alpha val="43137"/>
                    </a:srgbClr>
                  </a:outerShdw>
                </a:effectLst>
              </a:rPr>
              <a:t>klimaat-actie</a:t>
            </a:r>
            <a:r>
              <a:rPr lang="en-US" sz="3200" b="1" baseline="30000" dirty="0" smtClean="0">
                <a:solidFill>
                  <a:schemeClr val="bg1"/>
                </a:solidFill>
                <a:effectLst>
                  <a:outerShdw blurRad="38100" dist="38100" dir="2700000" algn="tl">
                    <a:srgbClr val="000000">
                      <a:alpha val="43137"/>
                    </a:srgbClr>
                  </a:outerShdw>
                </a:effectLst>
              </a:rPr>
              <a:t> </a:t>
            </a:r>
            <a:r>
              <a:rPr lang="en-US" sz="3200" b="1" baseline="30000" dirty="0" err="1" smtClean="0">
                <a:solidFill>
                  <a:schemeClr val="bg1"/>
                </a:solidFill>
                <a:effectLst>
                  <a:outerShdw blurRad="38100" dist="38100" dir="2700000" algn="tl">
                    <a:srgbClr val="000000">
                      <a:alpha val="43137"/>
                    </a:srgbClr>
                  </a:outerShdw>
                </a:effectLst>
              </a:rPr>
              <a:t>opzetten</a:t>
            </a:r>
            <a:endParaRPr lang="nl-NL" sz="3200" b="1" baseline="30000" dirty="0">
              <a:solidFill>
                <a:schemeClr val="bg1"/>
              </a:solidFill>
              <a:effectLst>
                <a:outerShdw blurRad="38100" dist="38100" dir="2700000" algn="tl">
                  <a:srgbClr val="000000">
                    <a:alpha val="43137"/>
                  </a:srgbClr>
                </a:outerShdw>
              </a:effectLst>
            </a:endParaRPr>
          </a:p>
        </p:txBody>
      </p:sp>
      <p:sp>
        <p:nvSpPr>
          <p:cNvPr id="13" name="Rectangle 12">
            <a:hlinkClick r:id="rId9" action="ppaction://hlinksldjump"/>
          </p:cNvPr>
          <p:cNvSpPr/>
          <p:nvPr/>
        </p:nvSpPr>
        <p:spPr>
          <a:xfrm>
            <a:off x="6095879" y="1327923"/>
            <a:ext cx="5988713" cy="2229326"/>
          </a:xfrm>
          <a:prstGeom prst="rect">
            <a:avLst/>
          </a:prstGeom>
          <a:blipFill dpi="0" rotWithShape="1">
            <a:blip r:embed="rId10">
              <a:alphaModFix amt="40000"/>
            </a:blip>
            <a:srcRect/>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nl-NL" sz="3200" b="1" baseline="30000" dirty="0">
                <a:solidFill>
                  <a:schemeClr val="bg1"/>
                </a:solidFill>
                <a:effectLst>
                  <a:outerShdw blurRad="38100" dist="38100" dir="2700000" algn="tl">
                    <a:srgbClr val="000000">
                      <a:alpha val="43137"/>
                    </a:srgbClr>
                  </a:outerShdw>
                </a:effectLst>
              </a:rPr>
              <a:t>LES 2: KLIMAAT EN </a:t>
            </a:r>
            <a:r>
              <a:rPr lang="nl-NL" sz="3200" b="1" baseline="30000" dirty="0" smtClean="0">
                <a:solidFill>
                  <a:schemeClr val="bg1"/>
                </a:solidFill>
                <a:effectLst>
                  <a:outerShdw blurRad="38100" dist="38100" dir="2700000" algn="tl">
                    <a:srgbClr val="000000">
                      <a:alpha val="43137"/>
                    </a:srgbClr>
                  </a:outerShdw>
                </a:effectLst>
              </a:rPr>
              <a:t>ENERGIE</a:t>
            </a:r>
          </a:p>
          <a:p>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weet wat </a:t>
            </a:r>
            <a:r>
              <a:rPr lang="nl-NL" sz="3200" b="1" baseline="30000" dirty="0">
                <a:solidFill>
                  <a:schemeClr val="bg1"/>
                </a:solidFill>
                <a:effectLst>
                  <a:outerShdw blurRad="38100" dist="38100" dir="2700000" algn="tl">
                    <a:srgbClr val="000000">
                      <a:alpha val="43137"/>
                    </a:srgbClr>
                  </a:outerShdw>
                </a:effectLst>
              </a:rPr>
              <a:t>fossiele </a:t>
            </a:r>
            <a:r>
              <a:rPr lang="nl-NL" sz="3200" b="1" baseline="30000" dirty="0" smtClean="0">
                <a:solidFill>
                  <a:schemeClr val="bg1"/>
                </a:solidFill>
                <a:effectLst>
                  <a:outerShdw blurRad="38100" dist="38100" dir="2700000" algn="tl">
                    <a:srgbClr val="000000">
                      <a:alpha val="43137"/>
                    </a:srgbClr>
                  </a:outerShdw>
                </a:effectLst>
              </a:rPr>
              <a:t>brandst</a:t>
            </a:r>
            <a:r>
              <a:rPr lang="nl-NL" sz="3200" b="1" baseline="30000" dirty="0">
                <a:solidFill>
                  <a:schemeClr val="bg1"/>
                </a:solidFill>
                <a:effectLst>
                  <a:outerShdw blurRad="38100" dist="38100" dir="2700000" algn="tl">
                    <a:srgbClr val="000000">
                      <a:alpha val="43137"/>
                    </a:srgbClr>
                  </a:outerShdw>
                </a:effectLst>
              </a:rPr>
              <a:t>offen zijn</a:t>
            </a: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weet </a:t>
            </a:r>
            <a:r>
              <a:rPr lang="nl-NL" sz="3200" b="1" baseline="30000" dirty="0">
                <a:solidFill>
                  <a:schemeClr val="bg1"/>
                </a:solidFill>
                <a:effectLst>
                  <a:outerShdw blurRad="38100" dist="38100" dir="2700000" algn="tl">
                    <a:srgbClr val="000000">
                      <a:alpha val="43137"/>
                    </a:srgbClr>
                  </a:outerShdw>
                </a:effectLst>
              </a:rPr>
              <a:t>wat CO</a:t>
            </a:r>
            <a:r>
              <a:rPr lang="nl-NL" sz="2000" b="1" baseline="30000" dirty="0">
                <a:solidFill>
                  <a:schemeClr val="bg1"/>
                </a:solidFill>
                <a:effectLst>
                  <a:outerShdw blurRad="38100" dist="38100" dir="2700000" algn="tl">
                    <a:srgbClr val="000000">
                      <a:alpha val="43137"/>
                    </a:srgbClr>
                  </a:outerShdw>
                </a:effectLst>
              </a:rPr>
              <a:t>2</a:t>
            </a:r>
            <a:r>
              <a:rPr lang="nl-NL" sz="3200" b="1" baseline="30000" dirty="0">
                <a:solidFill>
                  <a:schemeClr val="bg1"/>
                </a:solidFill>
                <a:effectLst>
                  <a:outerShdw blurRad="38100" dist="38100" dir="2700000" algn="tl">
                    <a:srgbClr val="000000">
                      <a:alpha val="43137"/>
                    </a:srgbClr>
                  </a:outerShdw>
                </a:effectLst>
              </a:rPr>
              <a:t> en </a:t>
            </a:r>
            <a:r>
              <a:rPr lang="nl-NL" sz="3200" b="1" baseline="30000" dirty="0" smtClean="0">
                <a:solidFill>
                  <a:schemeClr val="bg1"/>
                </a:solidFill>
                <a:effectLst>
                  <a:outerShdw blurRad="38100" dist="38100" dir="2700000" algn="tl">
                    <a:srgbClr val="000000">
                      <a:alpha val="43137"/>
                    </a:srgbClr>
                  </a:outerShdw>
                </a:effectLst>
              </a:rPr>
              <a:t>klimaatverandering is</a:t>
            </a:r>
            <a:endParaRPr lang="nl-NL" sz="3200" b="1" baseline="30000"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nl-NL" sz="3200" b="1" baseline="30000" dirty="0" smtClean="0">
                <a:solidFill>
                  <a:schemeClr val="bg1"/>
                </a:solidFill>
                <a:effectLst>
                  <a:outerShdw blurRad="38100" dist="38100" dir="2700000" algn="tl">
                    <a:srgbClr val="000000">
                      <a:alpha val="43137"/>
                    </a:srgbClr>
                  </a:outerShdw>
                </a:effectLst>
              </a:rPr>
              <a:t>Je weet wat schone energie is</a:t>
            </a:r>
          </a:p>
          <a:p>
            <a:pPr marL="457200" indent="-457200">
              <a:buFont typeface="Arial" panose="020B0604020202020204" pitchFamily="34" charset="0"/>
              <a:buChar char="•"/>
            </a:pPr>
            <a:endParaRPr lang="nl-NL" sz="3200" b="1" baseline="30000" dirty="0">
              <a:solidFill>
                <a:schemeClr val="bg1"/>
              </a:solidFill>
              <a:effectLst>
                <a:outerShdw blurRad="38100" dist="38100" dir="2700000" algn="tl">
                  <a:srgbClr val="000000">
                    <a:alpha val="43137"/>
                  </a:srgbClr>
                </a:outerShdw>
              </a:effectLst>
            </a:endParaRPr>
          </a:p>
        </p:txBody>
      </p:sp>
      <p:sp>
        <p:nvSpPr>
          <p:cNvPr id="8" name="CustomShape 3"/>
          <p:cNvSpPr/>
          <p:nvPr/>
        </p:nvSpPr>
        <p:spPr>
          <a:xfrm flipH="1">
            <a:off x="-2" y="248058"/>
            <a:ext cx="7659446" cy="875520"/>
          </a:xfrm>
          <a:prstGeom prst="flowChartManualInput">
            <a:avLst/>
          </a:prstGeom>
          <a:blipFill>
            <a:blip r:embed="rId11"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INHOUD EN LEERDOELEN</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9"/>
          <p:cNvPicPr/>
          <p:nvPr/>
        </p:nvPicPr>
        <p:blipFill rotWithShape="1">
          <a:blip r:embed="rId3" cstate="print">
            <a:extLst>
              <a:ext uri="{28A0092B-C50C-407E-A947-70E740481C1C}">
                <a14:useLocalDpi xmlns:a14="http://schemas.microsoft.com/office/drawing/2010/main"/>
              </a:ext>
            </a:extLst>
          </a:blip>
          <a:srcRect l="-596" t="179" r="-815" b="55843"/>
          <a:stretch/>
        </p:blipFill>
        <p:spPr>
          <a:xfrm>
            <a:off x="6314926" y="2333570"/>
            <a:ext cx="5829535" cy="3469900"/>
          </a:xfrm>
          <a:prstGeom prst="rect">
            <a:avLst/>
          </a:prstGeom>
          <a:ln>
            <a:noFill/>
          </a:ln>
          <a:effectLst>
            <a:outerShdw blurRad="50800" dist="38100" dir="2700000" algn="tl" rotWithShape="0">
              <a:prstClr val="black">
                <a:alpha val="40000"/>
              </a:prstClr>
            </a:outerShdw>
          </a:effectLst>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40742"/>
            <a:ext cx="332568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7010910" y="2392187"/>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3" name="Picture 39"/>
          <p:cNvPicPr/>
          <p:nvPr/>
        </p:nvPicPr>
        <p:blipFill rotWithShape="1">
          <a:blip r:embed="rId3" cstate="print">
            <a:extLst>
              <a:ext uri="{28A0092B-C50C-407E-A947-70E740481C1C}">
                <a14:useLocalDpi xmlns:a14="http://schemas.microsoft.com/office/drawing/2010/main"/>
              </a:ext>
            </a:extLst>
          </a:blip>
          <a:srcRect l="-596" t="179" r="-815" b="51541"/>
          <a:stretch/>
        </p:blipFill>
        <p:spPr>
          <a:xfrm>
            <a:off x="27297" y="1801327"/>
            <a:ext cx="5074544" cy="3763901"/>
          </a:xfrm>
          <a:prstGeom prst="rect">
            <a:avLst/>
          </a:prstGeom>
          <a:ln>
            <a:no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66364">
            <a:off x="2602850" y="2037240"/>
            <a:ext cx="2007640" cy="1872729"/>
          </a:xfrm>
          <a:prstGeom prst="rect">
            <a:avLst/>
          </a:prstGeom>
          <a:effectLst>
            <a:outerShdw blurRad="50800" dist="38100" dir="2700000" algn="tl" rotWithShape="0">
              <a:prstClr val="black">
                <a:alpha val="40000"/>
              </a:prstClr>
            </a:outerShdw>
          </a:effectLst>
        </p:spPr>
      </p:pic>
      <p:sp>
        <p:nvSpPr>
          <p:cNvPr id="15" name="Rectangle 14"/>
          <p:cNvSpPr/>
          <p:nvPr/>
        </p:nvSpPr>
        <p:spPr>
          <a:xfrm>
            <a:off x="6485854" y="2427210"/>
            <a:ext cx="4531081" cy="913070"/>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 </a:t>
            </a:r>
          </a:p>
          <a:p>
            <a:r>
              <a:rPr lang="en-US" sz="3200" dirty="0" smtClean="0">
                <a:latin typeface="Arial" panose="020B0604020202020204" pitchFamily="34" charset="0"/>
                <a:cs typeface="Arial" panose="020B0604020202020204" pitchFamily="34" charset="0"/>
              </a:rPr>
              <a:t> </a:t>
            </a:r>
            <a:endParaRPr lang="nl-NL" sz="3200" dirty="0">
              <a:latin typeface="Arial" panose="020B0604020202020204" pitchFamily="34" charset="0"/>
              <a:cs typeface="Arial" panose="020B0604020202020204" pitchFamily="34" charset="0"/>
            </a:endParaRPr>
          </a:p>
        </p:txBody>
      </p:sp>
      <p:sp>
        <p:nvSpPr>
          <p:cNvPr id="8" name="Rectangle 7"/>
          <p:cNvSpPr/>
          <p:nvPr/>
        </p:nvSpPr>
        <p:spPr>
          <a:xfrm>
            <a:off x="390477" y="2790222"/>
            <a:ext cx="4711364" cy="2718693"/>
          </a:xfrm>
          <a:prstGeom prst="rect">
            <a:avLst/>
          </a:prstGeom>
        </p:spPr>
        <p:txBody>
          <a:bodyPr wrap="square">
            <a:spAutoFit/>
          </a:bodyPr>
          <a:lstStyle/>
          <a:p>
            <a:r>
              <a:rPr lang="en-US" sz="3200" b="1" baseline="30000" dirty="0">
                <a:solidFill>
                  <a:srgbClr val="000000"/>
                </a:solidFill>
                <a:latin typeface="Arial" panose="020B0604020202020204" pitchFamily="34" charset="0"/>
                <a:cs typeface="Arial" panose="020B0604020202020204" pitchFamily="34" charset="0"/>
              </a:rPr>
              <a:t> </a:t>
            </a:r>
            <a:r>
              <a:rPr lang="en-US" sz="3200" b="1" baseline="30000" dirty="0" smtClean="0">
                <a:solidFill>
                  <a:srgbClr val="000000"/>
                </a:solidFill>
                <a:latin typeface="Arial" panose="020B0604020202020204" pitchFamily="34" charset="0"/>
                <a:cs typeface="Arial" panose="020B0604020202020204" pitchFamily="34" charset="0"/>
              </a:rPr>
              <a:t>      </a:t>
            </a:r>
            <a:r>
              <a:rPr lang="en-US" sz="3200" b="1" baseline="30000" dirty="0" err="1" smtClean="0">
                <a:solidFill>
                  <a:srgbClr val="000000"/>
                </a:solidFill>
                <a:latin typeface="Arial" panose="020B0604020202020204" pitchFamily="34" charset="0"/>
                <a:cs typeface="Arial" panose="020B0604020202020204" pitchFamily="34" charset="0"/>
              </a:rPr>
              <a:t>Opdracht</a:t>
            </a:r>
            <a:r>
              <a:rPr lang="en-US" sz="3200" b="1" baseline="30000" dirty="0" smtClean="0">
                <a:solidFill>
                  <a:srgbClr val="000000"/>
                </a:solidFill>
                <a:latin typeface="Arial" panose="020B0604020202020204" pitchFamily="34" charset="0"/>
                <a:cs typeface="Arial" panose="020B0604020202020204" pitchFamily="34" charset="0"/>
              </a:rPr>
              <a:t> </a:t>
            </a:r>
            <a:r>
              <a:rPr lang="en-US" sz="3200" b="1" baseline="30000" dirty="0">
                <a:solidFill>
                  <a:srgbClr val="000000"/>
                </a:solidFill>
                <a:latin typeface="Arial" panose="020B0604020202020204" pitchFamily="34" charset="0"/>
                <a:cs typeface="Arial" panose="020B0604020202020204" pitchFamily="34" charset="0"/>
              </a:rPr>
              <a:t>6</a:t>
            </a:r>
            <a:endParaRPr lang="nl-NL" sz="3200" b="1" baseline="30000" dirty="0">
              <a:solidFill>
                <a:srgbClr val="000000"/>
              </a:solidFill>
              <a:latin typeface="Arial" panose="020B0604020202020204" pitchFamily="34" charset="0"/>
              <a:cs typeface="Arial" panose="020B0604020202020204" pitchFamily="34" charset="0"/>
            </a:endParaRPr>
          </a:p>
          <a:p>
            <a:endParaRPr lang="en-US"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Wat is jouw idee om het klimaat te helpen? Bedenk tips om klimaatverandering te verminderen voor jouw schooldirecteur, voor jouw leraren en voor alle leerlingen. </a:t>
            </a:r>
            <a:endParaRPr lang="nl-NL" sz="3200" baseline="30000" dirty="0">
              <a:solidFill>
                <a:srgbClr val="000000"/>
              </a:solidFill>
              <a:latin typeface="Arial" panose="020B0604020202020204" pitchFamily="34" charset="0"/>
              <a:cs typeface="Arial" panose="020B0604020202020204" pitchFamily="34" charset="0"/>
            </a:endParaRPr>
          </a:p>
        </p:txBody>
      </p:sp>
      <p:sp>
        <p:nvSpPr>
          <p:cNvPr id="16" name="Rectangle 15"/>
          <p:cNvSpPr/>
          <p:nvPr/>
        </p:nvSpPr>
        <p:spPr>
          <a:xfrm>
            <a:off x="1211861" y="3851977"/>
            <a:ext cx="5852659" cy="420628"/>
          </a:xfrm>
          <a:prstGeom prst="rect">
            <a:avLst/>
          </a:prstGeom>
        </p:spPr>
        <p:txBody>
          <a:bodyPr wrap="square">
            <a:spAutoFit/>
          </a:bodyPr>
          <a:lstStyle/>
          <a:p>
            <a:endParaRPr lang="nl-NL" sz="3200" baseline="30000" dirty="0">
              <a:solidFill>
                <a:srgbClr val="00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386" t="10133" r="181" b="5136"/>
          <a:stretch/>
        </p:blipFill>
        <p:spPr>
          <a:xfrm>
            <a:off x="6825188" y="179695"/>
            <a:ext cx="4956599" cy="2095934"/>
          </a:xfrm>
          <a:prstGeom prst="rect">
            <a:avLst/>
          </a:prstGeom>
          <a:ln w="57150">
            <a:solidFill>
              <a:srgbClr val="FFFFFF"/>
            </a:solidFill>
          </a:ln>
          <a:effectLst>
            <a:outerShdw blurRad="50800" dist="38100" dir="2700000" algn="tl" rotWithShape="0">
              <a:prstClr val="black">
                <a:alpha val="40000"/>
              </a:prstClr>
            </a:outerShdw>
          </a:effectLst>
        </p:spPr>
      </p:pic>
      <p:sp>
        <p:nvSpPr>
          <p:cNvPr id="7" name="Rectangle 6"/>
          <p:cNvSpPr/>
          <p:nvPr/>
        </p:nvSpPr>
        <p:spPr>
          <a:xfrm>
            <a:off x="7245554" y="3389336"/>
            <a:ext cx="4744543" cy="2870016"/>
          </a:xfrm>
          <a:prstGeom prst="rect">
            <a:avLst/>
          </a:prstGeom>
        </p:spPr>
        <p:txBody>
          <a:bodyPr wrap="square">
            <a:spAutoFit/>
          </a:bodyPr>
          <a:lstStyle/>
          <a:p>
            <a:pPr>
              <a:spcBef>
                <a:spcPts val="1200"/>
              </a:spcBef>
              <a:spcAft>
                <a:spcPts val="300"/>
              </a:spcAft>
            </a:pPr>
            <a:r>
              <a:rPr lang="nl-NL" sz="3200" baseline="30000" dirty="0" smtClean="0">
                <a:solidFill>
                  <a:srgbClr val="000000"/>
                </a:solidFill>
                <a:latin typeface="Arial" panose="020B0604020202020204" pitchFamily="34" charset="0"/>
                <a:cs typeface="Arial" panose="020B0604020202020204" pitchFamily="34" charset="0"/>
              </a:rPr>
              <a:t>Zorgen voor het klimaat kan op allerlei manieren. Energie besparen, groene stroom gebruiken, geen vlees eten, minder transport of hergebruikte producten. Onderzoek wat het meest effectief is. Oftewel, wat kun je als leerling het allerbeste doen? </a:t>
            </a:r>
          </a:p>
          <a:p>
            <a:pPr>
              <a:spcBef>
                <a:spcPts val="1200"/>
              </a:spcBef>
              <a:spcAft>
                <a:spcPts val="300"/>
              </a:spcAft>
            </a:pPr>
            <a:endParaRPr lang="nl-NL" sz="2800" baseline="30000" dirty="0">
              <a:solidFill>
                <a:srgbClr val="00000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55547" y="3003324"/>
            <a:ext cx="695941" cy="1026151"/>
          </a:xfrm>
          <a:prstGeom prst="rect">
            <a:avLst/>
          </a:prstGeom>
        </p:spPr>
      </p:pic>
    </p:spTree>
    <p:extLst>
      <p:ext uri="{BB962C8B-B14F-4D97-AF65-F5344CB8AC3E}">
        <p14:creationId xmlns:p14="http://schemas.microsoft.com/office/powerpoint/2010/main" val="16314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36704"/>
            <a:ext cx="332568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3" name="Picture 39"/>
          <p:cNvPicPr/>
          <p:nvPr/>
        </p:nvPicPr>
        <p:blipFill rotWithShape="1">
          <a:blip r:embed="rId4" cstate="print">
            <a:extLst>
              <a:ext uri="{28A0092B-C50C-407E-A947-70E740481C1C}">
                <a14:useLocalDpi xmlns:a14="http://schemas.microsoft.com/office/drawing/2010/main"/>
              </a:ext>
            </a:extLst>
          </a:blip>
          <a:srcRect t="-1" r="-1412" b="17049"/>
          <a:stretch/>
        </p:blipFill>
        <p:spPr>
          <a:xfrm>
            <a:off x="465846" y="1085049"/>
            <a:ext cx="5079999" cy="4767111"/>
          </a:xfrm>
          <a:prstGeom prst="rect">
            <a:avLst/>
          </a:prstGeom>
          <a:ln>
            <a:noFill/>
          </a:ln>
          <a:effectLst>
            <a:outerShdw blurRad="50800" dist="38100" dir="2700000" algn="tl" rotWithShape="0">
              <a:prstClr val="black">
                <a:alpha val="40000"/>
              </a:prstClr>
            </a:outerShdw>
          </a:effectLst>
        </p:spPr>
      </p:pic>
      <p:sp>
        <p:nvSpPr>
          <p:cNvPr id="15" name="Rectangle 14"/>
          <p:cNvSpPr/>
          <p:nvPr/>
        </p:nvSpPr>
        <p:spPr>
          <a:xfrm>
            <a:off x="1282428" y="2306842"/>
            <a:ext cx="4086512" cy="1077218"/>
          </a:xfrm>
          <a:prstGeom prst="rect">
            <a:avLst/>
          </a:prstGeom>
        </p:spPr>
        <p:txBody>
          <a:bodyPr wrap="square">
            <a:spAutoFit/>
          </a:bodyPr>
          <a:lstStyle/>
          <a:p>
            <a:r>
              <a:rPr lang="nl-NL" sz="3200" baseline="30000" dirty="0" smtClean="0"/>
              <a:t>Jullie hebben </a:t>
            </a:r>
            <a:r>
              <a:rPr lang="nl-NL" sz="3200" baseline="30000" dirty="0"/>
              <a:t>bedacht </a:t>
            </a:r>
            <a:endParaRPr lang="nl-NL" sz="3200" baseline="30000" dirty="0" smtClean="0"/>
          </a:p>
          <a:p>
            <a:r>
              <a:rPr lang="nl-NL" sz="3200" baseline="30000" dirty="0" smtClean="0"/>
              <a:t>hoe </a:t>
            </a:r>
            <a:r>
              <a:rPr lang="nl-NL" sz="3200" baseline="30000" dirty="0"/>
              <a:t>je op school en thuis anders om kan gaan met  energie</a:t>
            </a:r>
            <a:r>
              <a:rPr lang="nl-NL" sz="3200" baseline="30000" dirty="0" smtClean="0"/>
              <a:t>.</a:t>
            </a:r>
            <a:endParaRPr lang="nl-NL" sz="3200" baseline="30000" dirty="0"/>
          </a:p>
        </p:txBody>
      </p:sp>
      <p:sp>
        <p:nvSpPr>
          <p:cNvPr id="7" name="Rectangle 6"/>
          <p:cNvSpPr/>
          <p:nvPr/>
        </p:nvSpPr>
        <p:spPr>
          <a:xfrm>
            <a:off x="5650379" y="527328"/>
            <a:ext cx="6350424" cy="5355312"/>
          </a:xfrm>
          <a:prstGeom prst="rect">
            <a:avLst/>
          </a:prstGeom>
          <a:solidFill>
            <a:srgbClr val="FFFFFF">
              <a:alpha val="40000"/>
            </a:srgbClr>
          </a:solidFill>
        </p:spPr>
        <p:txBody>
          <a:bodyPr wrap="square">
            <a:spAutoFit/>
          </a:bodyPr>
          <a:lstStyle/>
          <a:p>
            <a:r>
              <a:rPr lang="nl-NL" dirty="0" smtClean="0">
                <a:solidFill>
                  <a:schemeClr val="accent1"/>
                </a:solidFill>
                <a:latin typeface="Kristen ITC" panose="03050502040202030202" pitchFamily="66" charset="0"/>
              </a:rPr>
              <a:t>Vul </a:t>
            </a:r>
            <a:r>
              <a:rPr lang="nl-NL" dirty="0">
                <a:solidFill>
                  <a:schemeClr val="accent1"/>
                </a:solidFill>
                <a:latin typeface="Kristen ITC" panose="03050502040202030202" pitchFamily="66" charset="0"/>
              </a:rPr>
              <a:t>de checklist in </a:t>
            </a:r>
            <a:r>
              <a:rPr lang="nl-NL" dirty="0" smtClean="0">
                <a:solidFill>
                  <a:schemeClr val="accent1"/>
                </a:solidFill>
                <a:latin typeface="Kristen ITC" panose="03050502040202030202" pitchFamily="66" charset="0"/>
              </a:rPr>
              <a:t>en kijk of het </a:t>
            </a:r>
            <a:r>
              <a:rPr lang="nl-NL" dirty="0">
                <a:solidFill>
                  <a:schemeClr val="accent1"/>
                </a:solidFill>
                <a:latin typeface="Kristen ITC" panose="03050502040202030202" pitchFamily="66" charset="0"/>
              </a:rPr>
              <a:t>idee </a:t>
            </a:r>
            <a:r>
              <a:rPr lang="nl-NL" dirty="0" smtClean="0">
                <a:solidFill>
                  <a:schemeClr val="accent1"/>
                </a:solidFill>
                <a:latin typeface="Kristen ITC" panose="03050502040202030202" pitchFamily="66" charset="0"/>
              </a:rPr>
              <a:t>uitvoerbaar is. </a:t>
            </a:r>
          </a:p>
          <a:p>
            <a:endParaRPr lang="en-US" dirty="0">
              <a:solidFill>
                <a:schemeClr val="accent1"/>
              </a:solidFill>
              <a:latin typeface="Kristen ITC" panose="03050502040202030202" pitchFamily="66" charset="0"/>
            </a:endParaRPr>
          </a:p>
          <a:p>
            <a:pPr fontAlgn="ctr"/>
            <a:r>
              <a:rPr lang="nl-NL" dirty="0"/>
              <a:t>				</a:t>
            </a:r>
            <a:r>
              <a:rPr lang="nl-NL" dirty="0" smtClean="0"/>
              <a:t>	</a:t>
            </a:r>
            <a:r>
              <a:rPr lang="nl-NL" b="1" dirty="0" smtClean="0">
                <a:solidFill>
                  <a:schemeClr val="accent1"/>
                </a:solidFill>
                <a:latin typeface="Kristen ITC" panose="03050502040202030202" pitchFamily="66" charset="0"/>
              </a:rPr>
              <a:t>JA</a:t>
            </a:r>
            <a:r>
              <a:rPr lang="nl-NL" b="1" dirty="0">
                <a:solidFill>
                  <a:schemeClr val="accent1"/>
                </a:solidFill>
                <a:latin typeface="Kristen ITC" panose="03050502040202030202" pitchFamily="66" charset="0"/>
              </a:rPr>
              <a:t>	NEE</a:t>
            </a:r>
          </a:p>
          <a:p>
            <a:pPr marL="285750" indent="-285750" fontAlgn="ctr">
              <a:buFont typeface="Arial" panose="020B0604020202020204" pitchFamily="34" charset="0"/>
              <a:buChar char="•"/>
            </a:pPr>
            <a:r>
              <a:rPr lang="nl-NL" b="1" dirty="0">
                <a:solidFill>
                  <a:schemeClr val="accent1"/>
                </a:solidFill>
                <a:latin typeface="Kristen ITC" panose="03050502040202030202" pitchFamily="66" charset="0"/>
              </a:rPr>
              <a:t>Het idee is goed voor het klimaat </a:t>
            </a:r>
            <a:endParaRPr lang="nl-NL" b="1" dirty="0" smtClean="0">
              <a:solidFill>
                <a:schemeClr val="accent1"/>
              </a:solidFill>
              <a:latin typeface="Kristen ITC" panose="03050502040202030202" pitchFamily="66" charset="0"/>
            </a:endParaRPr>
          </a:p>
          <a:p>
            <a:pPr fontAlgn="ctr"/>
            <a:r>
              <a:rPr lang="en-US" b="1" dirty="0" smtClean="0">
                <a:solidFill>
                  <a:schemeClr val="accent1"/>
                </a:solidFill>
                <a:latin typeface="Kristen ITC" panose="03050502040202030202" pitchFamily="66" charset="0"/>
              </a:rPr>
              <a:t>    (we </a:t>
            </a:r>
            <a:r>
              <a:rPr lang="en-US" b="1" dirty="0" err="1" smtClean="0">
                <a:solidFill>
                  <a:schemeClr val="accent1"/>
                </a:solidFill>
                <a:latin typeface="Kristen ITC" panose="03050502040202030202" pitchFamily="66" charset="0"/>
              </a:rPr>
              <a:t>gaan</a:t>
            </a:r>
            <a:r>
              <a:rPr lang="en-US" b="1" dirty="0" smtClean="0">
                <a:solidFill>
                  <a:schemeClr val="accent1"/>
                </a:solidFill>
                <a:latin typeface="Kristen ITC" panose="03050502040202030202" pitchFamily="66" charset="0"/>
              </a:rPr>
              <a:t> slimmer om met </a:t>
            </a:r>
            <a:r>
              <a:rPr lang="en-US" b="1" dirty="0" err="1" smtClean="0">
                <a:solidFill>
                  <a:schemeClr val="accent1"/>
                </a:solidFill>
                <a:latin typeface="Kristen ITC" panose="03050502040202030202" pitchFamily="66" charset="0"/>
              </a:rPr>
              <a:t>energie</a:t>
            </a:r>
            <a:r>
              <a:rPr lang="en-US" b="1" dirty="0" smtClean="0">
                <a:solidFill>
                  <a:schemeClr val="accent1"/>
                </a:solidFill>
                <a:latin typeface="Kristen ITC" panose="03050502040202030202" pitchFamily="66" charset="0"/>
              </a:rPr>
              <a:t>)</a:t>
            </a:r>
            <a:endParaRPr lang="nl-NL" b="1" dirty="0" smtClean="0">
              <a:solidFill>
                <a:schemeClr val="accent1"/>
              </a:solidFill>
              <a:latin typeface="Kristen ITC" panose="03050502040202030202" pitchFamily="66" charset="0"/>
            </a:endParaRPr>
          </a:p>
          <a:p>
            <a:pPr marL="285750" indent="-285750" fontAlgn="ctr">
              <a:buFont typeface="Arial" panose="020B0604020202020204" pitchFamily="34" charset="0"/>
              <a:buChar char="•"/>
            </a:pPr>
            <a:r>
              <a:rPr lang="nl-NL" b="1" dirty="0" smtClean="0">
                <a:solidFill>
                  <a:schemeClr val="accent1"/>
                </a:solidFill>
                <a:latin typeface="Kristen ITC" panose="03050502040202030202" pitchFamily="66" charset="0"/>
              </a:rPr>
              <a:t>We </a:t>
            </a:r>
            <a:r>
              <a:rPr lang="nl-NL" b="1" dirty="0">
                <a:solidFill>
                  <a:schemeClr val="accent1"/>
                </a:solidFill>
                <a:latin typeface="Kristen ITC" panose="03050502040202030202" pitchFamily="66" charset="0"/>
              </a:rPr>
              <a:t>kunnen het zelf (met hulp van </a:t>
            </a:r>
            <a:endParaRPr lang="nl-NL" b="1" dirty="0" smtClean="0">
              <a:solidFill>
                <a:schemeClr val="accent1"/>
              </a:solidFill>
              <a:latin typeface="Kristen ITC" panose="03050502040202030202" pitchFamily="66" charset="0"/>
            </a:endParaRPr>
          </a:p>
          <a:p>
            <a:pPr fontAlgn="ctr"/>
            <a:r>
              <a:rPr lang="nl-NL" b="1" dirty="0">
                <a:solidFill>
                  <a:schemeClr val="accent1"/>
                </a:solidFill>
                <a:latin typeface="Kristen ITC" panose="03050502040202030202" pitchFamily="66" charset="0"/>
              </a:rPr>
              <a:t> </a:t>
            </a:r>
            <a:r>
              <a:rPr lang="nl-NL" b="1" dirty="0" smtClean="0">
                <a:solidFill>
                  <a:schemeClr val="accent1"/>
                </a:solidFill>
                <a:latin typeface="Kristen ITC" panose="03050502040202030202" pitchFamily="66" charset="0"/>
              </a:rPr>
              <a:t>   klasgenoten </a:t>
            </a:r>
            <a:r>
              <a:rPr lang="nl-NL" b="1" dirty="0">
                <a:solidFill>
                  <a:schemeClr val="accent1"/>
                </a:solidFill>
                <a:latin typeface="Kristen ITC" panose="03050502040202030202" pitchFamily="66" charset="0"/>
              </a:rPr>
              <a:t>of de leraar) </a:t>
            </a:r>
            <a:r>
              <a:rPr lang="nl-NL" b="1" dirty="0" smtClean="0">
                <a:solidFill>
                  <a:schemeClr val="accent1"/>
                </a:solidFill>
                <a:latin typeface="Kristen ITC" panose="03050502040202030202" pitchFamily="66" charset="0"/>
              </a:rPr>
              <a:t>uitvoeren</a:t>
            </a:r>
          </a:p>
          <a:p>
            <a:pPr marL="285750" indent="-285750" fontAlgn="ctr">
              <a:buFont typeface="Arial" panose="020B0604020202020204" pitchFamily="34" charset="0"/>
              <a:buChar char="•"/>
            </a:pPr>
            <a:r>
              <a:rPr lang="nl-NL" b="1" dirty="0" smtClean="0">
                <a:solidFill>
                  <a:schemeClr val="accent1"/>
                </a:solidFill>
                <a:latin typeface="Kristen ITC" panose="03050502040202030202" pitchFamily="66" charset="0"/>
              </a:rPr>
              <a:t>Op </a:t>
            </a:r>
            <a:r>
              <a:rPr lang="nl-NL" b="1" dirty="0">
                <a:solidFill>
                  <a:schemeClr val="accent1"/>
                </a:solidFill>
                <a:latin typeface="Kristen ITC" panose="03050502040202030202" pitchFamily="66" charset="0"/>
              </a:rPr>
              <a:t>school zijn de materialen die we </a:t>
            </a:r>
            <a:endParaRPr lang="nl-NL" b="1" dirty="0" smtClean="0">
              <a:solidFill>
                <a:schemeClr val="accent1"/>
              </a:solidFill>
              <a:latin typeface="Kristen ITC" panose="03050502040202030202" pitchFamily="66" charset="0"/>
            </a:endParaRPr>
          </a:p>
          <a:p>
            <a:pPr fontAlgn="ctr"/>
            <a:r>
              <a:rPr lang="nl-NL" b="1" dirty="0">
                <a:solidFill>
                  <a:schemeClr val="accent1"/>
                </a:solidFill>
                <a:latin typeface="Kristen ITC" panose="03050502040202030202" pitchFamily="66" charset="0"/>
              </a:rPr>
              <a:t> </a:t>
            </a:r>
            <a:r>
              <a:rPr lang="nl-NL" b="1" dirty="0" smtClean="0">
                <a:solidFill>
                  <a:schemeClr val="accent1"/>
                </a:solidFill>
                <a:latin typeface="Kristen ITC" panose="03050502040202030202" pitchFamily="66" charset="0"/>
              </a:rPr>
              <a:t>   nodig </a:t>
            </a:r>
            <a:r>
              <a:rPr lang="nl-NL" b="1" dirty="0">
                <a:solidFill>
                  <a:schemeClr val="accent1"/>
                </a:solidFill>
                <a:latin typeface="Kristen ITC" panose="03050502040202030202" pitchFamily="66" charset="0"/>
              </a:rPr>
              <a:t>hebben </a:t>
            </a:r>
            <a:endParaRPr lang="nl-NL" b="1" dirty="0" smtClean="0">
              <a:solidFill>
                <a:schemeClr val="accent1"/>
              </a:solidFill>
              <a:latin typeface="Kristen ITC" panose="03050502040202030202" pitchFamily="66" charset="0"/>
            </a:endParaRPr>
          </a:p>
          <a:p>
            <a:pPr marL="285750" indent="-285750" fontAlgn="ctr">
              <a:buFont typeface="Arial" panose="020B0604020202020204" pitchFamily="34" charset="0"/>
              <a:buChar char="•"/>
            </a:pPr>
            <a:r>
              <a:rPr lang="nl-NL" b="1" dirty="0" smtClean="0">
                <a:solidFill>
                  <a:schemeClr val="accent1"/>
                </a:solidFill>
                <a:latin typeface="Kristen ITC" panose="03050502040202030202" pitchFamily="66" charset="0"/>
              </a:rPr>
              <a:t>De </a:t>
            </a:r>
            <a:r>
              <a:rPr lang="nl-NL" b="1" dirty="0">
                <a:solidFill>
                  <a:schemeClr val="accent1"/>
                </a:solidFill>
                <a:latin typeface="Kristen ITC" panose="03050502040202030202" pitchFamily="66" charset="0"/>
              </a:rPr>
              <a:t>leraar </a:t>
            </a:r>
            <a:r>
              <a:rPr lang="nl-NL" b="1" dirty="0" smtClean="0">
                <a:solidFill>
                  <a:schemeClr val="accent1"/>
                </a:solidFill>
                <a:latin typeface="Kristen ITC" panose="03050502040202030202" pitchFamily="66" charset="0"/>
              </a:rPr>
              <a:t>vindt </a:t>
            </a:r>
            <a:r>
              <a:rPr lang="nl-NL" b="1" dirty="0">
                <a:solidFill>
                  <a:schemeClr val="accent1"/>
                </a:solidFill>
                <a:latin typeface="Kristen ITC" panose="03050502040202030202" pitchFamily="66" charset="0"/>
              </a:rPr>
              <a:t>het goed dat we dit </a:t>
            </a:r>
            <a:endParaRPr lang="nl-NL" b="1" dirty="0" smtClean="0">
              <a:solidFill>
                <a:schemeClr val="accent1"/>
              </a:solidFill>
              <a:latin typeface="Kristen ITC" panose="03050502040202030202" pitchFamily="66" charset="0"/>
            </a:endParaRPr>
          </a:p>
          <a:p>
            <a:pPr fontAlgn="ctr"/>
            <a:r>
              <a:rPr lang="nl-NL" b="1" dirty="0">
                <a:solidFill>
                  <a:schemeClr val="accent1"/>
                </a:solidFill>
                <a:latin typeface="Kristen ITC" panose="03050502040202030202" pitchFamily="66" charset="0"/>
              </a:rPr>
              <a:t> </a:t>
            </a:r>
            <a:r>
              <a:rPr lang="nl-NL" b="1" dirty="0" smtClean="0">
                <a:solidFill>
                  <a:schemeClr val="accent1"/>
                </a:solidFill>
                <a:latin typeface="Kristen ITC" panose="03050502040202030202" pitchFamily="66" charset="0"/>
              </a:rPr>
              <a:t>   idee uitvoeren  </a:t>
            </a:r>
            <a:endParaRPr lang="nl-NL" b="1" dirty="0">
              <a:solidFill>
                <a:schemeClr val="accent1"/>
              </a:solidFill>
              <a:latin typeface="Kristen ITC" panose="03050502040202030202" pitchFamily="66" charset="0"/>
            </a:endParaRPr>
          </a:p>
          <a:p>
            <a:pPr fontAlgn="ctr"/>
            <a:r>
              <a:rPr lang="nl-NL" dirty="0">
                <a:solidFill>
                  <a:schemeClr val="accent1"/>
                </a:solidFill>
                <a:latin typeface="Kristen ITC" panose="03050502040202030202" pitchFamily="66" charset="0"/>
              </a:rPr>
              <a:t> </a:t>
            </a:r>
          </a:p>
          <a:p>
            <a:pPr fontAlgn="ctr"/>
            <a:r>
              <a:rPr lang="nl-NL" dirty="0" smtClean="0">
                <a:solidFill>
                  <a:schemeClr val="accent1"/>
                </a:solidFill>
                <a:latin typeface="Kristen ITC" panose="03050502040202030202" pitchFamily="66" charset="0"/>
              </a:rPr>
              <a:t>Staat er overal JA? </a:t>
            </a:r>
            <a:r>
              <a:rPr lang="nl-NL" dirty="0">
                <a:solidFill>
                  <a:schemeClr val="accent1"/>
                </a:solidFill>
                <a:latin typeface="Kristen ITC" panose="03050502040202030202" pitchFamily="66" charset="0"/>
              </a:rPr>
              <a:t>Dan kan je meteen aan de slag</a:t>
            </a:r>
            <a:r>
              <a:rPr lang="nl-NL" dirty="0" smtClean="0">
                <a:solidFill>
                  <a:schemeClr val="accent1"/>
                </a:solidFill>
                <a:latin typeface="Kristen ITC" panose="03050502040202030202" pitchFamily="66" charset="0"/>
              </a:rPr>
              <a:t>. </a:t>
            </a:r>
            <a:r>
              <a:rPr lang="nl-NL" dirty="0">
                <a:solidFill>
                  <a:schemeClr val="accent1"/>
                </a:solidFill>
                <a:latin typeface="Kristen ITC" panose="03050502040202030202" pitchFamily="66" charset="0"/>
              </a:rPr>
              <a:t>Jullie helpen nu het klimaat en de </a:t>
            </a:r>
            <a:r>
              <a:rPr lang="nl-NL" dirty="0" smtClean="0">
                <a:solidFill>
                  <a:schemeClr val="accent1"/>
                </a:solidFill>
                <a:latin typeface="Kristen ITC" panose="03050502040202030202" pitchFamily="66" charset="0"/>
              </a:rPr>
              <a:t>Noordpool, succes!</a:t>
            </a:r>
          </a:p>
          <a:p>
            <a:pPr fontAlgn="ctr"/>
            <a:endParaRPr lang="nl-NL" dirty="0">
              <a:solidFill>
                <a:schemeClr val="accent1"/>
              </a:solidFill>
              <a:latin typeface="Kristen ITC" panose="03050502040202030202" pitchFamily="66" charset="0"/>
            </a:endParaRPr>
          </a:p>
          <a:p>
            <a:pPr fontAlgn="ctr"/>
            <a:r>
              <a:rPr lang="nl-NL" dirty="0" smtClean="0">
                <a:solidFill>
                  <a:schemeClr val="accent1"/>
                </a:solidFill>
                <a:latin typeface="Kristen ITC" panose="03050502040202030202" pitchFamily="66" charset="0"/>
              </a:rPr>
              <a:t>Staat </a:t>
            </a:r>
            <a:r>
              <a:rPr lang="nl-NL" dirty="0">
                <a:solidFill>
                  <a:schemeClr val="accent1"/>
                </a:solidFill>
                <a:latin typeface="Kristen ITC" panose="03050502040202030202" pitchFamily="66" charset="0"/>
              </a:rPr>
              <a:t>er ergens NEE? Pas dan je idee </a:t>
            </a:r>
            <a:r>
              <a:rPr lang="nl-NL" dirty="0" smtClean="0">
                <a:solidFill>
                  <a:schemeClr val="accent1"/>
                </a:solidFill>
                <a:latin typeface="Kristen ITC" panose="03050502040202030202" pitchFamily="66" charset="0"/>
              </a:rPr>
              <a:t>wat aan</a:t>
            </a:r>
            <a:r>
              <a:rPr lang="nl-NL" dirty="0">
                <a:solidFill>
                  <a:schemeClr val="accent1"/>
                </a:solidFill>
                <a:latin typeface="Kristen ITC" panose="03050502040202030202" pitchFamily="66" charset="0"/>
              </a:rPr>
              <a:t>. </a:t>
            </a:r>
            <a:endParaRPr lang="nl-NL" dirty="0" smtClean="0">
              <a:solidFill>
                <a:schemeClr val="accent1"/>
              </a:solidFill>
              <a:latin typeface="Kristen ITC" panose="03050502040202030202" pitchFamily="66" charset="0"/>
            </a:endParaRPr>
          </a:p>
          <a:p>
            <a:pPr marL="285750" indent="-285750">
              <a:buFont typeface="Arial" panose="020B0604020202020204" pitchFamily="34" charset="0"/>
              <a:buChar char="•"/>
            </a:pPr>
            <a:endParaRPr lang="nl-NL" dirty="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TIP: Plaats </a:t>
            </a:r>
            <a:r>
              <a:rPr lang="nl-NL" dirty="0">
                <a:solidFill>
                  <a:schemeClr val="accent1"/>
                </a:solidFill>
                <a:latin typeface="Kristen ITC" panose="03050502040202030202" pitchFamily="66" charset="0"/>
              </a:rPr>
              <a:t>het idee op </a:t>
            </a:r>
            <a:r>
              <a:rPr lang="nl-NL" dirty="0" smtClean="0">
                <a:solidFill>
                  <a:schemeClr val="accent1"/>
                </a:solidFill>
                <a:latin typeface="Kristen ITC" panose="03050502040202030202" pitchFamily="66" charset="0"/>
                <a:hlinkClick r:id="rId5"/>
              </a:rPr>
              <a:t>www.greenpeacekids.nl</a:t>
            </a:r>
            <a:r>
              <a:rPr lang="nl-NL" dirty="0" smtClean="0">
                <a:solidFill>
                  <a:schemeClr val="accent1"/>
                </a:solidFill>
                <a:latin typeface="Kristen ITC" panose="03050502040202030202" pitchFamily="66" charset="0"/>
              </a:rPr>
              <a:t>. Je vindt daar ook nieuwe ideeën.</a:t>
            </a:r>
            <a:endParaRPr lang="nl-NL" dirty="0">
              <a:solidFill>
                <a:schemeClr val="accent1"/>
              </a:solidFill>
              <a:latin typeface="Kristen ITC" panose="03050502040202030202" pitchFamily="66" charset="0"/>
            </a:endParaRPr>
          </a:p>
        </p:txBody>
      </p:sp>
      <p:sp>
        <p:nvSpPr>
          <p:cNvPr id="10" name="Rectangle 9"/>
          <p:cNvSpPr/>
          <p:nvPr/>
        </p:nvSpPr>
        <p:spPr>
          <a:xfrm>
            <a:off x="762721" y="3112347"/>
            <a:ext cx="4590783" cy="2718693"/>
          </a:xfrm>
          <a:prstGeom prst="rect">
            <a:avLst/>
          </a:prstGeom>
        </p:spPr>
        <p:txBody>
          <a:bodyPr wrap="square">
            <a:spAutoFit/>
          </a:bodyPr>
          <a:lstStyle/>
          <a:p>
            <a:pPr marL="514350" indent="-514350">
              <a:buFont typeface="+mj-lt"/>
              <a:buAutoNum type="alphaLcPeriod" startAt="2"/>
            </a:pPr>
            <a:endParaRPr lang="nl-NL" sz="3200" baseline="30000" dirty="0">
              <a:latin typeface="Arial" panose="020B0604020202020204" pitchFamily="34" charset="0"/>
              <a:cs typeface="Arial" panose="020B0604020202020204" pitchFamily="34" charset="0"/>
            </a:endParaRPr>
          </a:p>
          <a:p>
            <a:pPr marL="514350" indent="-514350">
              <a:buFont typeface="+mj-lt"/>
              <a:buAutoNum type="alphaLcPeriod" startAt="2"/>
            </a:pPr>
            <a:r>
              <a:rPr lang="nl-NL" sz="3200" baseline="30000" dirty="0">
                <a:latin typeface="Arial" panose="020B0604020202020204" pitchFamily="34" charset="0"/>
                <a:cs typeface="Arial" panose="020B0604020202020204" pitchFamily="34" charset="0"/>
              </a:rPr>
              <a:t>Maak groepjes van 5 leerlingen. Vergelijk de antwoorden bij opdracht 5 en 6a. Kies samen met je groepje één idee uit. Dit idee </a:t>
            </a:r>
            <a:r>
              <a:rPr lang="nl-NL" sz="3200" baseline="30000" dirty="0" smtClean="0">
                <a:latin typeface="Arial" panose="020B0604020202020204" pitchFamily="34" charset="0"/>
                <a:cs typeface="Arial" panose="020B0604020202020204" pitchFamily="34" charset="0"/>
              </a:rPr>
              <a:t>voeren jullie uit. Je kiest zelf of de actie voor thuis is of op school (of allebei!). </a:t>
            </a:r>
            <a:endParaRPr lang="nl-NL" sz="3200" baseline="30000" dirty="0">
              <a:latin typeface="Arial" panose="020B0604020202020204" pitchFamily="34" charset="0"/>
              <a:cs typeface="Arial" panose="020B0604020202020204" pitchFamily="34" charset="0"/>
            </a:endParaRPr>
          </a:p>
        </p:txBody>
      </p:sp>
      <p:sp>
        <p:nvSpPr>
          <p:cNvPr id="8" name="Rectangle 7"/>
          <p:cNvSpPr/>
          <p:nvPr/>
        </p:nvSpPr>
        <p:spPr>
          <a:xfrm>
            <a:off x="10436774" y="1602508"/>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p:cNvSpPr/>
          <p:nvPr/>
        </p:nvSpPr>
        <p:spPr>
          <a:xfrm>
            <a:off x="11416384" y="1602508"/>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p:cNvSpPr/>
          <p:nvPr/>
        </p:nvSpPr>
        <p:spPr>
          <a:xfrm>
            <a:off x="10436774" y="208056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p:cNvSpPr/>
          <p:nvPr/>
        </p:nvSpPr>
        <p:spPr>
          <a:xfrm>
            <a:off x="11416384" y="208056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19"/>
          <p:cNvSpPr/>
          <p:nvPr/>
        </p:nvSpPr>
        <p:spPr>
          <a:xfrm>
            <a:off x="10436774" y="2611642"/>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20"/>
          <p:cNvSpPr/>
          <p:nvPr/>
        </p:nvSpPr>
        <p:spPr>
          <a:xfrm>
            <a:off x="11416384" y="2611642"/>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21"/>
          <p:cNvSpPr/>
          <p:nvPr/>
        </p:nvSpPr>
        <p:spPr>
          <a:xfrm>
            <a:off x="10436774" y="310467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22"/>
          <p:cNvSpPr/>
          <p:nvPr/>
        </p:nvSpPr>
        <p:spPr>
          <a:xfrm>
            <a:off x="11416384" y="3104674"/>
            <a:ext cx="204952" cy="20580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196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9"/>
          <p:cNvPicPr/>
          <p:nvPr/>
        </p:nvPicPr>
        <p:blipFill rotWithShape="1">
          <a:blip r:embed="rId3" cstate="print">
            <a:extLst>
              <a:ext uri="{28A0092B-C50C-407E-A947-70E740481C1C}">
                <a14:useLocalDpi xmlns:a14="http://schemas.microsoft.com/office/drawing/2010/main"/>
              </a:ext>
            </a:extLst>
          </a:blip>
          <a:srcRect r="-1412" b="27577"/>
          <a:stretch/>
        </p:blipFill>
        <p:spPr>
          <a:xfrm>
            <a:off x="193535" y="1163105"/>
            <a:ext cx="5554121" cy="4542847"/>
          </a:xfrm>
          <a:prstGeom prst="rect">
            <a:avLst/>
          </a:prstGeom>
          <a:ln>
            <a:noFill/>
          </a:ln>
          <a:effectLst>
            <a:outerShdw blurRad="50800" dist="38100" dir="2700000" algn="tl" rotWithShape="0">
              <a:prstClr val="black">
                <a:alpha val="40000"/>
              </a:prstClr>
            </a:outerShdw>
          </a:effectLst>
        </p:spPr>
      </p:pic>
      <p:sp>
        <p:nvSpPr>
          <p:cNvPr id="17" name="Rectangle 16"/>
          <p:cNvSpPr/>
          <p:nvPr/>
        </p:nvSpPr>
        <p:spPr>
          <a:xfrm>
            <a:off x="1113426" y="2095695"/>
            <a:ext cx="4346735" cy="3703578"/>
          </a:xfrm>
          <a:prstGeom prst="rect">
            <a:avLst/>
          </a:prstGeom>
        </p:spPr>
        <p:txBody>
          <a:bodyPr wrap="square">
            <a:spAutoFit/>
          </a:bodyPr>
          <a:lstStyle/>
          <a:p>
            <a:r>
              <a:rPr lang="nl-NL" sz="3200" b="1" baseline="30000" dirty="0" smtClean="0"/>
              <a:t>Afsluiting</a:t>
            </a:r>
          </a:p>
          <a:p>
            <a:endParaRPr lang="nl-NL" sz="3200" baseline="30000" dirty="0"/>
          </a:p>
          <a:p>
            <a:r>
              <a:rPr lang="nl-NL" sz="3200" baseline="30000" dirty="0" smtClean="0"/>
              <a:t>Je </a:t>
            </a:r>
            <a:r>
              <a:rPr lang="nl-NL" sz="3200" baseline="30000" dirty="0"/>
              <a:t>hebt </a:t>
            </a:r>
            <a:r>
              <a:rPr lang="nl-NL" sz="3200" baseline="30000" dirty="0" smtClean="0"/>
              <a:t>al heel veel geleerd </a:t>
            </a:r>
            <a:r>
              <a:rPr lang="nl-NL" sz="3200" baseline="30000" dirty="0"/>
              <a:t>over het klimaat </a:t>
            </a:r>
            <a:r>
              <a:rPr lang="nl-NL" sz="3200" baseline="30000" dirty="0" smtClean="0"/>
              <a:t>en </a:t>
            </a:r>
            <a:r>
              <a:rPr lang="nl-NL" sz="3200" baseline="30000" dirty="0"/>
              <a:t>de Noordpool. Pak de </a:t>
            </a:r>
            <a:r>
              <a:rPr lang="nl-NL" sz="3200" baseline="30000" dirty="0" err="1"/>
              <a:t>mindmap</a:t>
            </a:r>
            <a:r>
              <a:rPr lang="nl-NL" sz="3200" baseline="30000" dirty="0"/>
              <a:t> van </a:t>
            </a:r>
            <a:r>
              <a:rPr lang="nl-NL" sz="3200" baseline="30000" dirty="0" smtClean="0"/>
              <a:t>opdracht </a:t>
            </a:r>
            <a:r>
              <a:rPr lang="nl-NL" sz="3200" baseline="30000" dirty="0"/>
              <a:t>1 </a:t>
            </a:r>
            <a:r>
              <a:rPr lang="nl-NL" sz="3200" baseline="30000" dirty="0" smtClean="0"/>
              <a:t>en vul deze aan met nieuwe woorden.</a:t>
            </a:r>
          </a:p>
          <a:p>
            <a:endParaRPr lang="nl-NL" sz="3200" baseline="30000" dirty="0"/>
          </a:p>
          <a:p>
            <a:r>
              <a:rPr lang="nl-NL" sz="3200" baseline="30000" dirty="0" smtClean="0"/>
              <a:t>Hang </a:t>
            </a:r>
            <a:r>
              <a:rPr lang="nl-NL" sz="3200" baseline="30000" dirty="0"/>
              <a:t>de </a:t>
            </a:r>
            <a:r>
              <a:rPr lang="nl-NL" sz="3200" baseline="30000" dirty="0" err="1"/>
              <a:t>mindmaps</a:t>
            </a:r>
            <a:r>
              <a:rPr lang="nl-NL" sz="3200" baseline="30000" dirty="0"/>
              <a:t> op als ze klaar zijn. </a:t>
            </a:r>
            <a:r>
              <a:rPr lang="nl-NL" sz="3200" baseline="30000" dirty="0" smtClean="0"/>
              <a:t>Zie je </a:t>
            </a:r>
            <a:r>
              <a:rPr lang="nl-NL" sz="3200" baseline="30000" dirty="0"/>
              <a:t>nog nieuwe </a:t>
            </a:r>
            <a:r>
              <a:rPr lang="nl-NL" sz="3200" baseline="30000" dirty="0" smtClean="0"/>
              <a:t>woorden op andere </a:t>
            </a:r>
            <a:r>
              <a:rPr lang="nl-NL" sz="3200" baseline="30000" dirty="0" err="1" smtClean="0"/>
              <a:t>mindmaps</a:t>
            </a:r>
            <a:r>
              <a:rPr lang="nl-NL" sz="3200" baseline="30000" dirty="0" smtClean="0"/>
              <a:t>?</a:t>
            </a:r>
          </a:p>
          <a:p>
            <a:endParaRPr lang="nl-NL" sz="3200" baseline="30000" dirty="0"/>
          </a:p>
        </p:txBody>
      </p:sp>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49916"/>
            <a:ext cx="332568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dirty="0" smtClean="0">
                <a:solidFill>
                  <a:srgbClr val="FFFFFF"/>
                </a:solidFill>
                <a:latin typeface="HelveticaNeue bold"/>
              </a:rPr>
              <a:t>3</a:t>
            </a:r>
            <a:r>
              <a:rPr lang="en-US" sz="4400" b="1" strike="noStrike" dirty="0" smtClean="0">
                <a:solidFill>
                  <a:srgbClr val="FFFFFF"/>
                </a:solidFill>
                <a:latin typeface="HelveticaNeue bold"/>
              </a:rPr>
              <a:t> IN ACTIE</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a:t>
            </a:r>
            <a:r>
              <a:rPr lang="en-US" sz="2800" b="1" dirty="0" smtClean="0">
                <a:solidFill>
                  <a:srgbClr val="FFFFFF"/>
                </a:solidFill>
                <a:latin typeface="HelveticaNeue bold"/>
              </a:rPr>
              <a:t>1</a:t>
            </a:r>
            <a:r>
              <a:rPr lang="en-US" sz="2800" b="1" strike="noStrike" dirty="0" smtClean="0">
                <a:solidFill>
                  <a:srgbClr val="FFFFFF"/>
                </a:solidFill>
                <a:latin typeface="HelveticaNeue bold"/>
              </a:rPr>
              <a:t> DE NOORDPOOL</a:t>
            </a:r>
            <a:r>
              <a:rPr lang="en-US" sz="2800" b="1" strike="noStrike" dirty="0" smtClean="0">
                <a:solidFill>
                  <a:schemeClr val="bg1">
                    <a:lumMod val="50000"/>
                  </a:schemeClr>
                </a:solidFill>
                <a:latin typeface="HelveticaNeue bold"/>
              </a:rPr>
              <a:t>	</a:t>
            </a:r>
            <a:r>
              <a:rPr lang="en-US" sz="2800" b="1" strike="noStrike" dirty="0" smtClean="0">
                <a:solidFill>
                  <a:schemeClr val="bg1"/>
                </a:solidFill>
                <a:latin typeface="HelveticaNeue bold"/>
              </a:rPr>
              <a:t> </a:t>
            </a:r>
            <a:r>
              <a:rPr lang="en-US" sz="2800" b="1" dirty="0" smtClean="0">
                <a:solidFill>
                  <a:schemeClr val="bg1"/>
                </a:solidFill>
                <a:latin typeface="HelveticaNeue bold"/>
              </a:rPr>
              <a:t>2 KLIMAAT &amp; ENERGIE</a:t>
            </a:r>
            <a:r>
              <a:rPr lang="en-US" sz="2800" b="1" dirty="0" smtClean="0">
                <a:solidFill>
                  <a:srgbClr val="FFFFFF"/>
                </a:solidFill>
                <a:latin typeface="HelveticaNeue bold"/>
              </a:rPr>
              <a:t>	  </a:t>
            </a:r>
            <a:r>
              <a:rPr lang="en-US" sz="2800" b="1" dirty="0">
                <a:solidFill>
                  <a:srgbClr val="A1A2A7"/>
                </a:solidFill>
                <a:latin typeface="HelveticaNeue bold"/>
              </a:rPr>
              <a:t>3</a:t>
            </a:r>
            <a:r>
              <a:rPr lang="en-US" sz="2800" b="1" strike="noStrike" dirty="0" smtClean="0">
                <a:solidFill>
                  <a:srgbClr val="A1A2A7"/>
                </a:solidFill>
                <a:latin typeface="HelveticaNeue bold"/>
              </a:rPr>
              <a:t> </a:t>
            </a:r>
            <a:r>
              <a:rPr lang="en-US" sz="2800" b="1" strike="noStrike" dirty="0">
                <a:solidFill>
                  <a:srgbClr val="A1A2A7"/>
                </a:solidFill>
                <a:latin typeface="HelveticaNeue bold"/>
              </a:rPr>
              <a:t>IN ACTIE</a:t>
            </a:r>
            <a:endParaRPr dirty="0">
              <a:solidFill>
                <a:srgbClr val="A1A2A7"/>
              </a:solidFill>
            </a:endParaRPr>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32702">
            <a:off x="2933341" y="1454883"/>
            <a:ext cx="2109245" cy="172747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829" y="432457"/>
            <a:ext cx="4808844" cy="2697248"/>
          </a:xfrm>
          <a:prstGeom prst="rect">
            <a:avLst/>
          </a:prstGeom>
          <a:ln w="57150">
            <a:solidFill>
              <a:srgbClr val="FFFFFF"/>
            </a:solidFill>
          </a:ln>
          <a:effectLst>
            <a:outerShdw blurRad="50800" dist="38100" dir="2700000" algn="tl" rotWithShape="0">
              <a:prstClr val="black">
                <a:alpha val="40000"/>
              </a:prstClr>
            </a:outerShdw>
          </a:effectLst>
        </p:spPr>
      </p:pic>
      <p:sp>
        <p:nvSpPr>
          <p:cNvPr id="15" name="Rectangle 14"/>
          <p:cNvSpPr/>
          <p:nvPr/>
        </p:nvSpPr>
        <p:spPr>
          <a:xfrm>
            <a:off x="6429829" y="3391785"/>
            <a:ext cx="5762171" cy="2431435"/>
          </a:xfrm>
          <a:prstGeom prst="rect">
            <a:avLst/>
          </a:prstGeom>
          <a:solidFill>
            <a:srgbClr val="8FCAE7">
              <a:alpha val="50000"/>
            </a:srgbClr>
          </a:solidFill>
        </p:spPr>
        <p:txBody>
          <a:bodyPr wrap="square">
            <a:spAutoFit/>
          </a:bodyPr>
          <a:lstStyle/>
          <a:p>
            <a:r>
              <a:rPr lang="en-GB" sz="3200" b="1"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endParaRPr lang="en-GB" sz="3200" b="1" baseline="30000" dirty="0" smtClean="0">
              <a:solidFill>
                <a:schemeClr val="bg1"/>
              </a:solidFill>
              <a:effectLst>
                <a:outerShdw blurRad="38100" dist="38100" dir="2700000" algn="tl">
                  <a:srgbClr val="000000">
                    <a:alpha val="43137"/>
                  </a:srgbClr>
                </a:outerShdw>
              </a:effectLst>
              <a:latin typeface="Kristen ITC" panose="03050502040202030202" pitchFamily="66" charset="0"/>
            </a:endParaRPr>
          </a:p>
          <a:p>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Je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weet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nu:</a:t>
            </a: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waar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je energie voor gebruikt </a:t>
            </a:r>
            <a:endPar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endParaRP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hoe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je het klimaat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helpt en energie bespaart</a:t>
            </a:r>
            <a:endPar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hoe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je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een eigen actie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uitvoert voor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het</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klimaat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smtClean="0">
                <a:solidFill>
                  <a:schemeClr val="bg1"/>
                </a:solidFill>
                <a:effectLst>
                  <a:outerShdw blurRad="38100" dist="38100" dir="2700000" algn="tl">
                    <a:srgbClr val="000000">
                      <a:alpha val="43137"/>
                    </a:srgbClr>
                  </a:outerShdw>
                </a:effectLst>
                <a:latin typeface="Kristen ITC" panose="03050502040202030202" pitchFamily="66" charset="0"/>
              </a:rPr>
              <a:t>en</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de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Noordpool</a:t>
            </a:r>
            <a:endPar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endParaRPr>
          </a:p>
        </p:txBody>
      </p:sp>
    </p:spTree>
    <p:extLst>
      <p:ext uri="{BB962C8B-B14F-4D97-AF65-F5344CB8AC3E}">
        <p14:creationId xmlns:p14="http://schemas.microsoft.com/office/powerpoint/2010/main" val="16854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jsbeer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4290" y="3915984"/>
            <a:ext cx="609600" cy="609600"/>
          </a:xfrm>
          <a:prstGeom prst="rect">
            <a:avLst/>
          </a:prstGeom>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638" y="192438"/>
            <a:ext cx="9256520" cy="8666292"/>
          </a:xfrm>
          <a:prstGeom prst="rect">
            <a:avLst/>
          </a:prstGeom>
          <a:effectLst>
            <a:outerShdw blurRad="50800" dist="38100" dir="2700000" algn="tl" rotWithShape="0">
              <a:prstClr val="black">
                <a:alpha val="40000"/>
              </a:prstClr>
            </a:outerShdw>
          </a:effectLst>
        </p:spPr>
      </p:pic>
      <p:sp>
        <p:nvSpPr>
          <p:cNvPr id="15" name="Rectangular Callout 14"/>
          <p:cNvSpPr/>
          <p:nvPr/>
        </p:nvSpPr>
        <p:spPr>
          <a:xfrm>
            <a:off x="744113" y="977113"/>
            <a:ext cx="3744622" cy="820615"/>
          </a:xfrm>
          <a:prstGeom prst="wedgeRectCallout">
            <a:avLst>
              <a:gd name="adj1" fmla="val 63649"/>
              <a:gd name="adj2" fmla="val 210000"/>
            </a:avLst>
          </a:prstGeom>
          <a:blipFill dpi="0" rotWithShape="1">
            <a:blip r:embed="rId7"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BEDANKT!</a:t>
            </a:r>
            <a:endParaRPr lang="nl-NL" sz="4400" b="1" dirty="0"/>
          </a:p>
        </p:txBody>
      </p:sp>
      <p:pic>
        <p:nvPicPr>
          <p:cNvPr id="13" name="Picture 9"/>
          <p:cNvPicPr/>
          <p:nvPr/>
        </p:nvPicPr>
        <p:blipFill>
          <a:blip r:embed="rId8" cstate="print">
            <a:extLst>
              <a:ext uri="{28A0092B-C50C-407E-A947-70E740481C1C}">
                <a14:useLocalDpi xmlns:a14="http://schemas.microsoft.com/office/drawing/2010/main"/>
              </a:ext>
            </a:extLst>
          </a:blip>
          <a:stretch/>
        </p:blipFill>
        <p:spPr>
          <a:xfrm>
            <a:off x="8951539" y="6218118"/>
            <a:ext cx="2894760" cy="452880"/>
          </a:xfrm>
          <a:prstGeom prst="rect">
            <a:avLst/>
          </a:prstGeom>
          <a:ln>
            <a:noFill/>
          </a:ln>
        </p:spPr>
      </p:pic>
    </p:spTree>
    <p:extLst>
      <p:ext uri="{BB962C8B-B14F-4D97-AF65-F5344CB8AC3E}">
        <p14:creationId xmlns:p14="http://schemas.microsoft.com/office/powerpoint/2010/main" val="16821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6096000" y="2240210"/>
            <a:ext cx="6096000" cy="276999"/>
          </a:xfrm>
          <a:prstGeom prst="rect">
            <a:avLst/>
          </a:prstGeom>
        </p:spPr>
        <p:txBody>
          <a:bodyPr>
            <a:spAutoFit/>
          </a:bodyPr>
          <a:lstStyle/>
          <a:p>
            <a:endParaRPr lang="nl-NL" b="1" baseline="30000" dirty="0">
              <a:solidFill>
                <a:srgbClr val="000000"/>
              </a:solidFill>
              <a:latin typeface="Georgia" panose="02040502050405020303" pitchFamily="18" charset="0"/>
            </a:endParaRPr>
          </a:p>
        </p:txBody>
      </p:sp>
      <p:sp>
        <p:nvSpPr>
          <p:cNvPr id="6" name="Rectangle 5"/>
          <p:cNvSpPr/>
          <p:nvPr/>
        </p:nvSpPr>
        <p:spPr>
          <a:xfrm>
            <a:off x="281563" y="234265"/>
            <a:ext cx="6789797" cy="4031873"/>
          </a:xfrm>
          <a:prstGeom prst="rect">
            <a:avLst/>
          </a:prstGeom>
          <a:solidFill>
            <a:srgbClr val="FFFFFF">
              <a:alpha val="50000"/>
            </a:srgbClr>
          </a:solidFill>
        </p:spPr>
        <p:txBody>
          <a:bodyPr wrap="square">
            <a:spAutoFit/>
          </a:bodyPr>
          <a:lstStyle/>
          <a:p>
            <a:endParaRPr lang="nl-NL" sz="3200" baseline="30000" dirty="0" smtClean="0">
              <a:solidFill>
                <a:srgbClr val="7FC241"/>
              </a:solidFill>
              <a:latin typeface="Kristen ITC" panose="03050502040202030202" pitchFamily="66" charset="0"/>
            </a:endParaRPr>
          </a:p>
          <a:p>
            <a:r>
              <a:rPr lang="nl-NL" sz="3200" baseline="30000" dirty="0" smtClean="0">
                <a:latin typeface="Kristen ITC" panose="03050502040202030202" pitchFamily="66" charset="0"/>
              </a:rPr>
              <a:t>Begrippenlijst</a:t>
            </a:r>
          </a:p>
          <a:p>
            <a:r>
              <a:rPr lang="nl-NL" sz="3200" baseline="30000" dirty="0" smtClean="0">
                <a:solidFill>
                  <a:srgbClr val="7FC241"/>
                </a:solidFill>
                <a:latin typeface="Kristen ITC" panose="03050502040202030202" pitchFamily="66" charset="0"/>
              </a:rPr>
              <a:t>Fossiele </a:t>
            </a:r>
            <a:r>
              <a:rPr lang="nl-NL" sz="3200" baseline="30000" dirty="0">
                <a:solidFill>
                  <a:srgbClr val="7FC241"/>
                </a:solidFill>
                <a:latin typeface="Kristen ITC" panose="03050502040202030202" pitchFamily="66" charset="0"/>
              </a:rPr>
              <a:t>brandstoffen</a:t>
            </a:r>
            <a:r>
              <a:rPr lang="nl-NL" sz="3200" baseline="30000" dirty="0">
                <a:solidFill>
                  <a:srgbClr val="000000"/>
                </a:solidFill>
                <a:latin typeface="Kristen ITC" panose="03050502040202030202" pitchFamily="66" charset="0"/>
              </a:rPr>
              <a:t> – stoffen die uit oude plantenresten zijn ontstaan, zoals kolen en olie. Ze worden veel gebruikt voor het opwekken van energie of als brandstof voor bijvoorbeeld auto’s. </a:t>
            </a:r>
            <a:br>
              <a:rPr lang="nl-NL" sz="3200" baseline="30000" dirty="0">
                <a:solidFill>
                  <a:srgbClr val="000000"/>
                </a:solidFill>
                <a:latin typeface="Kristen ITC" panose="03050502040202030202" pitchFamily="66" charset="0"/>
              </a:rPr>
            </a:br>
            <a:r>
              <a:rPr lang="nl-NL" sz="3200" baseline="30000" dirty="0" smtClean="0">
                <a:solidFill>
                  <a:srgbClr val="7FC241"/>
                </a:solidFill>
                <a:latin typeface="Kristen ITC" panose="03050502040202030202" pitchFamily="66" charset="0"/>
              </a:rPr>
              <a:t>Klimaatverandering </a:t>
            </a:r>
            <a:r>
              <a:rPr lang="nl-NL" sz="3200" baseline="30000" dirty="0" smtClean="0">
                <a:solidFill>
                  <a:srgbClr val="000000"/>
                </a:solidFill>
                <a:latin typeface="Kristen ITC" panose="03050502040202030202" pitchFamily="66" charset="0"/>
              </a:rPr>
              <a:t>– </a:t>
            </a:r>
            <a:r>
              <a:rPr lang="nl-NL" sz="3200" baseline="30000" dirty="0">
                <a:solidFill>
                  <a:srgbClr val="000000"/>
                </a:solidFill>
                <a:latin typeface="Kristen ITC" panose="03050502040202030202" pitchFamily="66" charset="0"/>
              </a:rPr>
              <a:t>verandering van het weer op een bepaalde plek over een lange tijd.  </a:t>
            </a:r>
            <a:br>
              <a:rPr lang="nl-NL" sz="3200" baseline="30000" dirty="0">
                <a:solidFill>
                  <a:srgbClr val="000000"/>
                </a:solidFill>
                <a:latin typeface="Kristen ITC" panose="03050502040202030202" pitchFamily="66" charset="0"/>
              </a:rPr>
            </a:br>
            <a:r>
              <a:rPr lang="nl-NL" sz="3200" baseline="30000" dirty="0" smtClean="0">
                <a:solidFill>
                  <a:srgbClr val="7FC241"/>
                </a:solidFill>
                <a:latin typeface="Kristen ITC" panose="03050502040202030202" pitchFamily="66" charset="0"/>
              </a:rPr>
              <a:t>CO2</a:t>
            </a:r>
            <a:r>
              <a:rPr lang="nl-NL" sz="3200" baseline="30000" dirty="0" smtClean="0">
                <a:solidFill>
                  <a:srgbClr val="000000"/>
                </a:solidFill>
                <a:latin typeface="Kristen ITC" panose="03050502040202030202" pitchFamily="66" charset="0"/>
              </a:rPr>
              <a:t> </a:t>
            </a:r>
            <a:r>
              <a:rPr lang="nl-NL" sz="3200" baseline="30000" dirty="0">
                <a:solidFill>
                  <a:srgbClr val="000000"/>
                </a:solidFill>
                <a:latin typeface="Kristen ITC" panose="03050502040202030202" pitchFamily="66" charset="0"/>
              </a:rPr>
              <a:t>– onzichtbaar gas dat in de atmosfeer zit. Teveel van dit gas zorgt voor </a:t>
            </a:r>
            <a:r>
              <a:rPr lang="nl-NL" sz="3200" baseline="30000" dirty="0" smtClean="0">
                <a:solidFill>
                  <a:srgbClr val="000000"/>
                </a:solidFill>
                <a:latin typeface="Kristen ITC" panose="03050502040202030202" pitchFamily="66" charset="0"/>
              </a:rPr>
              <a:t>klimaatverandering.</a:t>
            </a:r>
            <a:endParaRPr lang="nl-NL" sz="3200" baseline="30000" dirty="0">
              <a:solidFill>
                <a:srgbClr val="000000"/>
              </a:solidFill>
              <a:latin typeface="Kristen ITC" panose="03050502040202030202" pitchFamily="66" charset="0"/>
            </a:endParaRPr>
          </a:p>
          <a:p>
            <a:r>
              <a:rPr lang="nl-NL" sz="3200" baseline="30000" dirty="0">
                <a:solidFill>
                  <a:srgbClr val="7FC241"/>
                </a:solidFill>
                <a:latin typeface="Kristen ITC" panose="03050502040202030202" pitchFamily="66" charset="0"/>
              </a:rPr>
              <a:t>Schone energie </a:t>
            </a:r>
            <a:r>
              <a:rPr lang="nl-NL" sz="3200" baseline="30000" dirty="0">
                <a:solidFill>
                  <a:srgbClr val="000000"/>
                </a:solidFill>
                <a:latin typeface="Kristen ITC" panose="03050502040202030202" pitchFamily="66" charset="0"/>
              </a:rPr>
              <a:t>– energiebronnen die niet opraken en milieuvriendelijk zijn.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6503" y="602973"/>
            <a:ext cx="4690353" cy="3120749"/>
          </a:xfrm>
          <a:prstGeom prst="rect">
            <a:avLst/>
          </a:prstGeom>
          <a:ln w="57150">
            <a:solidFill>
              <a:srgbClr val="FFFFFF"/>
            </a:solidFill>
          </a:ln>
          <a:effectLst>
            <a:outerShdw blurRad="50800" dist="38100" dir="2700000" algn="tl" rotWithShape="0">
              <a:prstClr val="black">
                <a:alpha val="40000"/>
              </a:prstClr>
            </a:outerShdw>
          </a:effectLst>
        </p:spPr>
      </p:pic>
      <p:sp>
        <p:nvSpPr>
          <p:cNvPr id="7" name="Rectangle 6"/>
          <p:cNvSpPr/>
          <p:nvPr/>
        </p:nvSpPr>
        <p:spPr>
          <a:xfrm>
            <a:off x="281563" y="4523154"/>
            <a:ext cx="11695293" cy="2062103"/>
          </a:xfrm>
          <a:prstGeom prst="rect">
            <a:avLst/>
          </a:prstGeom>
          <a:solidFill>
            <a:srgbClr val="FFFFFF">
              <a:alpha val="50000"/>
            </a:srgbClr>
          </a:solidFill>
        </p:spPr>
        <p:txBody>
          <a:bodyPr wrap="square">
            <a:spAutoFit/>
          </a:bodyPr>
          <a:lstStyle/>
          <a:p>
            <a:endParaRPr lang="nl-NL" sz="3200" baseline="30000" dirty="0" smtClean="0">
              <a:latin typeface="Kristen ITC" panose="03050502040202030202" pitchFamily="66" charset="0"/>
            </a:endParaRPr>
          </a:p>
          <a:p>
            <a:r>
              <a:rPr lang="nl-NL" sz="3200" baseline="30000" dirty="0" smtClean="0">
                <a:solidFill>
                  <a:srgbClr val="92D050"/>
                </a:solidFill>
                <a:latin typeface="Kristen ITC" panose="03050502040202030202" pitchFamily="66" charset="0"/>
              </a:rPr>
              <a:t>Greenpeace</a:t>
            </a:r>
            <a:r>
              <a:rPr lang="nl-NL" sz="3200" baseline="30000" dirty="0" smtClean="0">
                <a:latin typeface="Kristen ITC" panose="03050502040202030202" pitchFamily="66" charset="0"/>
              </a:rPr>
              <a:t> </a:t>
            </a:r>
            <a:r>
              <a:rPr lang="nl-NL" sz="3200" baseline="30000" dirty="0">
                <a:latin typeface="Kristen ITC" panose="03050502040202030202" pitchFamily="66" charset="0"/>
              </a:rPr>
              <a:t>is een milieuorganisatie. </a:t>
            </a:r>
            <a:r>
              <a:rPr lang="nl-NL" sz="3200" baseline="30000" dirty="0" smtClean="0">
                <a:latin typeface="Kristen ITC" panose="03050502040202030202" pitchFamily="66" charset="0"/>
              </a:rPr>
              <a:t>“</a:t>
            </a:r>
            <a:r>
              <a:rPr lang="nl-NL" sz="3200" baseline="30000" dirty="0">
                <a:latin typeface="Kristen ITC" panose="03050502040202030202" pitchFamily="66" charset="0"/>
              </a:rPr>
              <a:t>g</a:t>
            </a:r>
            <a:r>
              <a:rPr lang="nl-NL" sz="3200" baseline="30000" dirty="0" smtClean="0">
                <a:latin typeface="Kristen ITC" panose="03050502040202030202" pitchFamily="66" charset="0"/>
              </a:rPr>
              <a:t>reen</a:t>
            </a:r>
            <a:r>
              <a:rPr lang="nl-NL" sz="3200" baseline="30000" dirty="0">
                <a:latin typeface="Kristen ITC" panose="03050502040202030202" pitchFamily="66" charset="0"/>
              </a:rPr>
              <a:t>” (groen) staat voor alles wat leeft en </a:t>
            </a:r>
            <a:r>
              <a:rPr lang="nl-NL" sz="3200" baseline="30000" dirty="0" smtClean="0">
                <a:latin typeface="Kristen ITC" panose="03050502040202030202" pitchFamily="66" charset="0"/>
              </a:rPr>
              <a:t>groeit: het milieu</a:t>
            </a:r>
            <a:r>
              <a:rPr lang="nl-NL" sz="3200" baseline="30000" dirty="0">
                <a:latin typeface="Kristen ITC" panose="03050502040202030202" pitchFamily="66" charset="0"/>
              </a:rPr>
              <a:t>. </a:t>
            </a:r>
            <a:r>
              <a:rPr lang="nl-NL" sz="3200" baseline="30000" dirty="0" smtClean="0">
                <a:latin typeface="Kristen ITC" panose="03050502040202030202" pitchFamily="66" charset="0"/>
              </a:rPr>
              <a:t>“</a:t>
            </a:r>
            <a:r>
              <a:rPr lang="nl-NL" sz="3200" baseline="30000" dirty="0" err="1">
                <a:latin typeface="Kristen ITC" panose="03050502040202030202" pitchFamily="66" charset="0"/>
              </a:rPr>
              <a:t>p</a:t>
            </a:r>
            <a:r>
              <a:rPr lang="nl-NL" sz="3200" baseline="30000" dirty="0" err="1" smtClean="0">
                <a:latin typeface="Kristen ITC" panose="03050502040202030202" pitchFamily="66" charset="0"/>
              </a:rPr>
              <a:t>eace</a:t>
            </a:r>
            <a:r>
              <a:rPr lang="nl-NL" sz="3200" baseline="30000" dirty="0">
                <a:latin typeface="Kristen ITC" panose="03050502040202030202" pitchFamily="66" charset="0"/>
              </a:rPr>
              <a:t>” betekent vrede. Want Greenpeace voert altijd op een vreedzame manier actie. En dat actievoeren, dat doen we pas als praten </a:t>
            </a:r>
            <a:r>
              <a:rPr lang="nl-NL" sz="3200" baseline="30000" dirty="0" smtClean="0">
                <a:latin typeface="Kristen ITC" panose="03050502040202030202" pitchFamily="66" charset="0"/>
              </a:rPr>
              <a:t>niet </a:t>
            </a:r>
            <a:r>
              <a:rPr lang="nl-NL" sz="3200" baseline="30000" dirty="0">
                <a:latin typeface="Kristen ITC" panose="03050502040202030202" pitchFamily="66" charset="0"/>
              </a:rPr>
              <a:t>helpt. </a:t>
            </a:r>
            <a:r>
              <a:rPr lang="nl-NL" sz="3200" baseline="30000" dirty="0" smtClean="0">
                <a:latin typeface="Kristen ITC" panose="03050502040202030202" pitchFamily="66" charset="0"/>
              </a:rPr>
              <a:t>Samen met jullie strijden we voor een schoon </a:t>
            </a:r>
            <a:r>
              <a:rPr lang="nl-NL" sz="3200" baseline="30000" dirty="0">
                <a:latin typeface="Kristen ITC" panose="03050502040202030202" pitchFamily="66" charset="0"/>
              </a:rPr>
              <a:t>en gezond milieu voor iedereen op de wereld! </a:t>
            </a:r>
            <a:r>
              <a:rPr lang="nl-NL" sz="3200" baseline="30000" dirty="0" smtClean="0">
                <a:latin typeface="Kristen ITC" panose="03050502040202030202" pitchFamily="66" charset="0"/>
              </a:rPr>
              <a:t>Kijk voor meer info op www.greenpeacekids.nl. </a:t>
            </a:r>
            <a:endParaRPr lang="nl-NL" sz="3200" baseline="30000" dirty="0">
              <a:latin typeface="Kristen ITC" panose="03050502040202030202" pitchFamily="66" charset="0"/>
            </a:endParaRPr>
          </a:p>
        </p:txBody>
      </p:sp>
    </p:spTree>
    <p:extLst>
      <p:ext uri="{BB962C8B-B14F-4D97-AF65-F5344CB8AC3E}">
        <p14:creationId xmlns:p14="http://schemas.microsoft.com/office/powerpoint/2010/main" val="1079418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2286000" y="382320"/>
            <a:ext cx="9067320"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KLIMAAT EN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solidFill>
                <a:latin typeface="HelveticaNeue bold"/>
              </a:rPr>
              <a:t>	1</a:t>
            </a:r>
            <a:r>
              <a:rPr lang="en-US" sz="2800" b="1" strike="noStrike" dirty="0" smtClean="0">
                <a:solidFill>
                  <a:schemeClr val="bg1"/>
                </a:solidFill>
                <a:latin typeface="HelveticaNeue bold"/>
              </a:rPr>
              <a:t> DE NOORDPOOL</a:t>
            </a:r>
            <a:r>
              <a:rPr lang="en-US" sz="2800" b="1" strike="noStrike" dirty="0" smtClean="0">
                <a:solidFill>
                  <a:schemeClr val="bg1">
                    <a:lumMod val="50000"/>
                  </a:schemeClr>
                </a:solidFill>
                <a:latin typeface="HelveticaNeue bold"/>
              </a:rPr>
              <a:t>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p:cNvSpPr/>
          <p:nvPr/>
        </p:nvSpPr>
        <p:spPr>
          <a:xfrm>
            <a:off x="361580" y="1707862"/>
            <a:ext cx="5026926" cy="3539430"/>
          </a:xfrm>
          <a:prstGeom prst="rect">
            <a:avLst/>
          </a:prstGeom>
          <a:solidFill>
            <a:schemeClr val="bg1">
              <a:alpha val="40000"/>
            </a:schemeClr>
          </a:solidFill>
        </p:spPr>
        <p:txBody>
          <a:bodyPr wrap="square">
            <a:spAutoFit/>
          </a:bodyPr>
          <a:lstStyle/>
          <a:p>
            <a:pPr>
              <a:lnSpc>
                <a:spcPct val="150000"/>
              </a:lnSpc>
            </a:pPr>
            <a:endParaRPr lang="nl-NL" sz="3200" baseline="30000" dirty="0" smtClean="0">
              <a:solidFill>
                <a:srgbClr val="000000"/>
              </a:solidFill>
              <a:latin typeface="Kristen ITC" panose="03050502040202030202" pitchFamily="66" charset="0"/>
            </a:endParaRPr>
          </a:p>
          <a:p>
            <a:pPr>
              <a:lnSpc>
                <a:spcPct val="150000"/>
              </a:lnSpc>
            </a:pPr>
            <a:r>
              <a:rPr lang="nl-NL" sz="3200" baseline="30000" dirty="0" smtClean="0">
                <a:solidFill>
                  <a:srgbClr val="000000"/>
                </a:solidFill>
                <a:latin typeface="Kristen ITC" panose="03050502040202030202" pitchFamily="66" charset="0"/>
              </a:rPr>
              <a:t>Staat </a:t>
            </a:r>
            <a:r>
              <a:rPr lang="nl-NL" sz="3200" baseline="30000" dirty="0">
                <a:solidFill>
                  <a:srgbClr val="000000"/>
                </a:solidFill>
                <a:latin typeface="Kristen ITC" panose="03050502040202030202" pitchFamily="66" charset="0"/>
              </a:rPr>
              <a:t>er een      </a:t>
            </a:r>
            <a:r>
              <a:rPr lang="nl-NL" sz="3200" baseline="30000" dirty="0" smtClean="0">
                <a:solidFill>
                  <a:srgbClr val="000000"/>
                </a:solidFill>
                <a:latin typeface="Kristen ITC" panose="03050502040202030202" pitchFamily="66" charset="0"/>
              </a:rPr>
              <a:t>               bij </a:t>
            </a:r>
            <a:r>
              <a:rPr lang="nl-NL" sz="3200" baseline="30000" dirty="0">
                <a:solidFill>
                  <a:srgbClr val="000000"/>
                </a:solidFill>
                <a:latin typeface="Kristen ITC" panose="03050502040202030202" pitchFamily="66" charset="0"/>
              </a:rPr>
              <a:t>een opdracht? Dan maak je de </a:t>
            </a:r>
            <a:r>
              <a:rPr lang="nl-NL" sz="3200" baseline="30000" dirty="0" smtClean="0">
                <a:solidFill>
                  <a:srgbClr val="000000"/>
                </a:solidFill>
                <a:latin typeface="Kristen ITC" panose="03050502040202030202" pitchFamily="66" charset="0"/>
              </a:rPr>
              <a:t>opdracht </a:t>
            </a:r>
            <a:r>
              <a:rPr lang="nl-NL" sz="3200" baseline="30000" dirty="0">
                <a:solidFill>
                  <a:srgbClr val="000000"/>
                </a:solidFill>
                <a:latin typeface="Kristen ITC" panose="03050502040202030202" pitchFamily="66" charset="0"/>
              </a:rPr>
              <a:t>op je </a:t>
            </a:r>
            <a:r>
              <a:rPr lang="nl-NL" sz="3200" baseline="30000" dirty="0" smtClean="0">
                <a:solidFill>
                  <a:srgbClr val="000000"/>
                </a:solidFill>
                <a:latin typeface="Kristen ITC" panose="03050502040202030202" pitchFamily="66" charset="0"/>
              </a:rPr>
              <a:t>werkblad.</a:t>
            </a:r>
            <a:r>
              <a:rPr lang="nl-NL" sz="3200" dirty="0" smtClean="0">
                <a:solidFill>
                  <a:srgbClr val="000000"/>
                </a:solidFill>
                <a:latin typeface="Kristen ITC" panose="03050502040202030202" pitchFamily="66" charset="0"/>
              </a:rPr>
              <a:t> </a:t>
            </a:r>
          </a:p>
          <a:p>
            <a:pPr>
              <a:lnSpc>
                <a:spcPct val="150000"/>
              </a:lnSpc>
            </a:pPr>
            <a:r>
              <a:rPr lang="nl-NL" sz="3200" baseline="30000" dirty="0" smtClean="0">
                <a:solidFill>
                  <a:srgbClr val="000000"/>
                </a:solidFill>
                <a:latin typeface="Kristen ITC" panose="03050502040202030202" pitchFamily="66" charset="0"/>
              </a:rPr>
              <a:t>De </a:t>
            </a:r>
            <a:r>
              <a:rPr lang="nl-NL" sz="3200" baseline="30000" dirty="0">
                <a:solidFill>
                  <a:srgbClr val="000000"/>
                </a:solidFill>
                <a:latin typeface="Kristen ITC" panose="03050502040202030202" pitchFamily="66" charset="0"/>
              </a:rPr>
              <a:t>extra opdrachten hebben een   </a:t>
            </a:r>
            <a:r>
              <a:rPr lang="nl-NL" sz="3200" baseline="30000" dirty="0" smtClean="0">
                <a:solidFill>
                  <a:srgbClr val="000000"/>
                </a:solidFill>
                <a:latin typeface="Kristen ITC" panose="03050502040202030202" pitchFamily="66" charset="0"/>
              </a:rPr>
              <a:t> .  Die </a:t>
            </a:r>
            <a:r>
              <a:rPr lang="nl-NL" sz="3200" baseline="30000" dirty="0">
                <a:solidFill>
                  <a:srgbClr val="000000"/>
                </a:solidFill>
                <a:latin typeface="Kristen ITC" panose="03050502040202030202" pitchFamily="66" charset="0"/>
              </a:rPr>
              <a:t>maak je als </a:t>
            </a:r>
            <a:r>
              <a:rPr lang="nl-NL" sz="3200" baseline="30000" dirty="0" smtClean="0">
                <a:solidFill>
                  <a:srgbClr val="000000"/>
                </a:solidFill>
                <a:latin typeface="Kristen ITC" panose="03050502040202030202" pitchFamily="66" charset="0"/>
              </a:rPr>
              <a:t>je tijd </a:t>
            </a:r>
            <a:r>
              <a:rPr lang="nl-NL" sz="3200" baseline="30000" dirty="0">
                <a:solidFill>
                  <a:srgbClr val="000000"/>
                </a:solidFill>
                <a:latin typeface="Kristen ITC" panose="03050502040202030202" pitchFamily="66" charset="0"/>
              </a:rPr>
              <a:t>over hebt.</a:t>
            </a:r>
            <a:endParaRPr lang="nl-NL" sz="3200" dirty="0">
              <a:latin typeface="Kristen ITC" panose="03050502040202030202" pitchFamily="66"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5381" y="1707862"/>
            <a:ext cx="1699323" cy="15909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19076" y="3495187"/>
            <a:ext cx="555200" cy="782866"/>
          </a:xfrm>
          <a:prstGeom prst="rect">
            <a:avLst/>
          </a:prstGeom>
        </p:spPr>
      </p:pic>
      <p:pic>
        <p:nvPicPr>
          <p:cNvPr id="18" name="Picture 39"/>
          <p:cNvPicPr/>
          <p:nvPr/>
        </p:nvPicPr>
        <p:blipFill rotWithShape="1">
          <a:blip r:embed="rId6" cstate="print">
            <a:extLst>
              <a:ext uri="{28A0092B-C50C-407E-A947-70E740481C1C}">
                <a14:useLocalDpi xmlns:a14="http://schemas.microsoft.com/office/drawing/2010/main"/>
              </a:ext>
            </a:extLst>
          </a:blip>
          <a:srcRect t="-1" r="547" b="40197"/>
          <a:stretch/>
        </p:blipFill>
        <p:spPr>
          <a:xfrm>
            <a:off x="6950148" y="1422415"/>
            <a:ext cx="4706679" cy="4074618"/>
          </a:xfrm>
          <a:prstGeom prst="rect">
            <a:avLst/>
          </a:prstGeom>
          <a:ln>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33617">
            <a:off x="6950924" y="1743346"/>
            <a:ext cx="1845129" cy="1727477"/>
          </a:xfrm>
          <a:prstGeom prst="rect">
            <a:avLst/>
          </a:prstGeom>
          <a:effectLst>
            <a:outerShdw blurRad="50800" dist="38100" dir="2700000" algn="tl" rotWithShape="0">
              <a:prstClr val="black">
                <a:alpha val="40000"/>
              </a:prstClr>
            </a:outerShdw>
          </a:effectLst>
        </p:spPr>
      </p:pic>
      <p:sp>
        <p:nvSpPr>
          <p:cNvPr id="5" name="Rectangle 4"/>
          <p:cNvSpPr/>
          <p:nvPr/>
        </p:nvSpPr>
        <p:spPr>
          <a:xfrm>
            <a:off x="7765882" y="3185189"/>
            <a:ext cx="3731779" cy="2062103"/>
          </a:xfrm>
          <a:prstGeom prst="rect">
            <a:avLst/>
          </a:prstGeom>
        </p:spPr>
        <p:txBody>
          <a:bodyPr wrap="square">
            <a:spAutoFit/>
          </a:bodyPr>
          <a:lstStyle/>
          <a:p>
            <a:r>
              <a:rPr lang="nl-NL" sz="3200" baseline="30000" dirty="0" smtClean="0">
                <a:solidFill>
                  <a:srgbClr val="000000"/>
                </a:solidFill>
                <a:latin typeface="Arial" panose="020B0604020202020204" pitchFamily="34" charset="0"/>
                <a:cs typeface="Arial" panose="020B0604020202020204" pitchFamily="34" charset="0"/>
              </a:rPr>
              <a:t>Wat weten jullie al over het klimaat en de Noordpool?</a:t>
            </a:r>
          </a:p>
          <a:p>
            <a:endParaRPr lang="nl-NL" sz="3200" baseline="30000" dirty="0">
              <a:solidFill>
                <a:srgbClr val="000000"/>
              </a:solidFill>
              <a:latin typeface="Arial" panose="020B0604020202020204" pitchFamily="34" charset="0"/>
              <a:cs typeface="Arial" panose="020B0604020202020204" pitchFamily="34" charset="0"/>
            </a:endParaRPr>
          </a:p>
          <a:p>
            <a:r>
              <a:rPr lang="nl-NL" sz="3200" baseline="30000" dirty="0" smtClean="0">
                <a:solidFill>
                  <a:srgbClr val="000000"/>
                </a:solidFill>
                <a:latin typeface="Arial" panose="020B0604020202020204" pitchFamily="34" charset="0"/>
                <a:cs typeface="Arial" panose="020B0604020202020204" pitchFamily="34" charset="0"/>
              </a:rPr>
              <a:t>Maak </a:t>
            </a:r>
            <a:r>
              <a:rPr lang="nl-NL" sz="3200" baseline="30000" dirty="0">
                <a:solidFill>
                  <a:srgbClr val="000000"/>
                </a:solidFill>
                <a:latin typeface="Arial" panose="020B0604020202020204" pitchFamily="34" charset="0"/>
                <a:cs typeface="Arial" panose="020B0604020202020204" pitchFamily="34" charset="0"/>
              </a:rPr>
              <a:t>een </a:t>
            </a:r>
            <a:r>
              <a:rPr lang="nl-NL" sz="3200" baseline="30000" dirty="0" err="1">
                <a:solidFill>
                  <a:srgbClr val="000000"/>
                </a:solidFill>
                <a:latin typeface="Arial" panose="020B0604020202020204" pitchFamily="34" charset="0"/>
                <a:cs typeface="Arial" panose="020B0604020202020204" pitchFamily="34" charset="0"/>
              </a:rPr>
              <a:t>mindmap</a:t>
            </a:r>
            <a:r>
              <a:rPr lang="nl-NL" sz="3200" baseline="30000" dirty="0">
                <a:solidFill>
                  <a:srgbClr val="000000"/>
                </a:solidFill>
                <a:latin typeface="Arial" panose="020B0604020202020204" pitchFamily="34" charset="0"/>
                <a:cs typeface="Arial" panose="020B0604020202020204" pitchFamily="34" charset="0"/>
              </a:rPr>
              <a:t> over ‘de Noordpool’ of over ‘het klimaat’. </a:t>
            </a:r>
          </a:p>
        </p:txBody>
      </p:sp>
    </p:spTree>
    <p:extLst>
      <p:ext uri="{BB962C8B-B14F-4D97-AF65-F5344CB8AC3E}">
        <p14:creationId xmlns:p14="http://schemas.microsoft.com/office/powerpoint/2010/main" val="2252006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ijsbeer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34176" y="6103450"/>
            <a:ext cx="609600" cy="609600"/>
          </a:xfrm>
          <a:prstGeom prst="rect">
            <a:avLst/>
          </a:prstGeom>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240" y="596275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878286" y="382320"/>
            <a:ext cx="5475034" cy="875520"/>
          </a:xfrm>
          <a:prstGeom prst="flowChartManualInput">
            <a:avLst/>
          </a:prstGeom>
          <a:blipFill>
            <a:blip r:embed="rId7"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4076544"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219745"/>
            <a:ext cx="547503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39"/>
          <p:cNvPicPr/>
          <p:nvPr/>
        </p:nvPicPr>
        <p:blipFill rotWithShape="1">
          <a:blip r:embed="rId5" cstate="print">
            <a:extLst>
              <a:ext uri="{28A0092B-C50C-407E-A947-70E740481C1C}">
                <a14:useLocalDpi xmlns:a14="http://schemas.microsoft.com/office/drawing/2010/main"/>
              </a:ext>
            </a:extLst>
          </a:blip>
          <a:srcRect t="-3" r="-1412" b="28914"/>
          <a:stretch/>
        </p:blipFill>
        <p:spPr>
          <a:xfrm>
            <a:off x="6847003" y="851552"/>
            <a:ext cx="5344997" cy="5002909"/>
          </a:xfrm>
          <a:prstGeom prst="rect">
            <a:avLst/>
          </a:prstGeom>
          <a:ln>
            <a:noFill/>
          </a:ln>
          <a:effectLst>
            <a:outerShdw blurRad="50800" dist="38100" dir="2700000" algn="tl" rotWithShape="0">
              <a:prstClr val="black">
                <a:alpha val="40000"/>
              </a:prstClr>
            </a:outerShdw>
          </a:effectLst>
        </p:spPr>
      </p:pic>
      <p:sp>
        <p:nvSpPr>
          <p:cNvPr id="15" name="Arc 15"/>
          <p:cNvSpPr/>
          <p:nvPr/>
        </p:nvSpPr>
        <p:spPr>
          <a:xfrm rot="3063607" flipH="1">
            <a:off x="5583409" y="905599"/>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6" name="TextBox 15"/>
          <p:cNvSpPr txBox="1"/>
          <p:nvPr/>
        </p:nvSpPr>
        <p:spPr>
          <a:xfrm rot="21400958">
            <a:off x="5839550" y="327918"/>
            <a:ext cx="3817206" cy="810478"/>
          </a:xfrm>
          <a:prstGeom prst="rect">
            <a:avLst/>
          </a:prstGeom>
          <a:noFill/>
        </p:spPr>
        <p:txBody>
          <a:bodyPr wrap="square" rtlCol="0">
            <a:spAutoFit/>
          </a:bodyPr>
          <a:lstStyle/>
          <a:p>
            <a:r>
              <a:rPr lang="nl-NL" sz="2800" baseline="30000" dirty="0">
                <a:solidFill>
                  <a:srgbClr val="000000"/>
                </a:solidFill>
                <a:latin typeface="Kristen ITC" panose="03050502040202030202" pitchFamily="66" charset="0"/>
                <a:cs typeface="Arial" panose="020B0604020202020204" pitchFamily="34" charset="0"/>
              </a:rPr>
              <a:t>Bekijk deze trailer van een film over de Noordpool</a:t>
            </a:r>
            <a:endParaRPr lang="nl-NL" sz="2800" b="1" u="sng" dirty="0">
              <a:solidFill>
                <a:schemeClr val="accent1"/>
              </a:solidFill>
              <a:latin typeface="Kristen ITC" panose="03050502040202030202" pitchFamily="66" charset="0"/>
            </a:endParaRPr>
          </a:p>
        </p:txBody>
      </p:sp>
      <p:sp>
        <p:nvSpPr>
          <p:cNvPr id="17" name="Rectangle 16"/>
          <p:cNvSpPr/>
          <p:nvPr/>
        </p:nvSpPr>
        <p:spPr>
          <a:xfrm>
            <a:off x="7208025" y="1706330"/>
            <a:ext cx="4531914" cy="4473019"/>
          </a:xfrm>
          <a:prstGeom prst="rect">
            <a:avLst/>
          </a:prstGeom>
        </p:spPr>
        <p:txBody>
          <a:bodyPr wrap="square">
            <a:spAutoFit/>
          </a:bodyPr>
          <a:lstStyle/>
          <a:p>
            <a:r>
              <a:rPr lang="en-US" sz="3200" baseline="30000" dirty="0" smtClean="0">
                <a:solidFill>
                  <a:srgbClr val="000000"/>
                </a:solidFill>
                <a:latin typeface="Arial" panose="020B0604020202020204" pitchFamily="34" charset="0"/>
                <a:cs typeface="Arial" panose="020B0604020202020204" pitchFamily="34" charset="0"/>
              </a:rPr>
              <a:t>       </a:t>
            </a:r>
            <a:r>
              <a:rPr lang="en-US" sz="3200" b="1" baseline="30000" dirty="0" err="1" smtClean="0">
                <a:solidFill>
                  <a:srgbClr val="000000"/>
                </a:solidFill>
                <a:latin typeface="Arial" panose="020B0604020202020204" pitchFamily="34" charset="0"/>
                <a:cs typeface="Arial" panose="020B0604020202020204" pitchFamily="34" charset="0"/>
              </a:rPr>
              <a:t>Opdracht</a:t>
            </a:r>
            <a:r>
              <a:rPr lang="en-US" sz="3200" b="1" baseline="30000" dirty="0" smtClean="0">
                <a:solidFill>
                  <a:srgbClr val="000000"/>
                </a:solidFill>
                <a:latin typeface="Arial" panose="020B0604020202020204" pitchFamily="34" charset="0"/>
                <a:cs typeface="Arial" panose="020B0604020202020204" pitchFamily="34" charset="0"/>
              </a:rPr>
              <a:t> 1</a:t>
            </a:r>
          </a:p>
          <a:p>
            <a:endParaRPr lang="en-US" sz="3200" b="1"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Welke </a:t>
            </a:r>
            <a:r>
              <a:rPr lang="nl-NL" sz="3200" baseline="30000" dirty="0">
                <a:solidFill>
                  <a:srgbClr val="000000"/>
                </a:solidFill>
                <a:latin typeface="Arial" panose="020B0604020202020204" pitchFamily="34" charset="0"/>
                <a:cs typeface="Arial" panose="020B0604020202020204" pitchFamily="34" charset="0"/>
              </a:rPr>
              <a:t>dieren zagen jullie </a:t>
            </a:r>
            <a:r>
              <a:rPr lang="nl-NL" sz="3200" baseline="30000" dirty="0" smtClean="0">
                <a:solidFill>
                  <a:srgbClr val="000000"/>
                </a:solidFill>
                <a:latin typeface="Arial" panose="020B0604020202020204" pitchFamily="34" charset="0"/>
                <a:cs typeface="Arial" panose="020B0604020202020204" pitchFamily="34" charset="0"/>
              </a:rPr>
              <a:t>in </a:t>
            </a:r>
            <a:r>
              <a:rPr lang="nl-NL" sz="3200" baseline="30000" dirty="0">
                <a:solidFill>
                  <a:srgbClr val="000000"/>
                </a:solidFill>
                <a:latin typeface="Arial" panose="020B0604020202020204" pitchFamily="34" charset="0"/>
                <a:cs typeface="Arial" panose="020B0604020202020204" pitchFamily="34" charset="0"/>
              </a:rPr>
              <a:t>het  </a:t>
            </a:r>
            <a:r>
              <a:rPr lang="nl-NL" sz="3200" baseline="30000" dirty="0" smtClean="0">
                <a:solidFill>
                  <a:srgbClr val="000000"/>
                </a:solidFill>
                <a:latin typeface="Arial" panose="020B0604020202020204" pitchFamily="34" charset="0"/>
                <a:cs typeface="Arial" panose="020B0604020202020204" pitchFamily="34" charset="0"/>
              </a:rPr>
              <a:t>filmpje?</a:t>
            </a:r>
          </a:p>
          <a:p>
            <a:pPr marL="514350" indent="-514350">
              <a:buFont typeface="+mj-lt"/>
              <a:buAutoNum type="alphaLcPeriod"/>
            </a:pPr>
            <a:r>
              <a:rPr lang="nl-NL" sz="3200" baseline="30000" dirty="0">
                <a:solidFill>
                  <a:srgbClr val="000000"/>
                </a:solidFill>
                <a:latin typeface="Arial" panose="020B0604020202020204" pitchFamily="34" charset="0"/>
                <a:cs typeface="Arial" panose="020B0604020202020204" pitchFamily="34" charset="0"/>
              </a:rPr>
              <a:t>Op de Noordpool kan het wel </a:t>
            </a:r>
            <a:r>
              <a:rPr lang="nl-NL" sz="3200" dirty="0" smtClean="0">
                <a:solidFill>
                  <a:srgbClr val="000000"/>
                </a:solidFill>
                <a:latin typeface="Arial" panose="020B0604020202020204" pitchFamily="34" charset="0"/>
                <a:cs typeface="Arial" panose="020B0604020202020204" pitchFamily="34" charset="0"/>
              </a:rPr>
              <a:t>  </a:t>
            </a:r>
            <a:r>
              <a:rPr lang="nl-NL" sz="3200" baseline="30000" dirty="0" smtClean="0">
                <a:solidFill>
                  <a:srgbClr val="000000"/>
                </a:solidFill>
                <a:latin typeface="Arial" panose="020B0604020202020204" pitchFamily="34" charset="0"/>
                <a:cs typeface="Arial" panose="020B0604020202020204" pitchFamily="34" charset="0"/>
              </a:rPr>
              <a:t>-34 </a:t>
            </a:r>
            <a:r>
              <a:rPr lang="nl-NL" sz="3200" baseline="30000" dirty="0">
                <a:solidFill>
                  <a:srgbClr val="000000"/>
                </a:solidFill>
                <a:latin typeface="Arial" panose="020B0604020202020204" pitchFamily="34" charset="0"/>
                <a:cs typeface="Arial" panose="020B0604020202020204" pitchFamily="34" charset="0"/>
              </a:rPr>
              <a:t>℃ zijn. De ijsbeer houdt zich warm met zijn vetlaag en vacht van twee lagen dik. Er leven ook mensen op de Noordpool. Hoe leven zij </a:t>
            </a:r>
            <a:r>
              <a:rPr lang="nl-NL" sz="3200" baseline="30000" dirty="0" smtClean="0">
                <a:solidFill>
                  <a:srgbClr val="000000"/>
                </a:solidFill>
                <a:latin typeface="Arial" panose="020B0604020202020204" pitchFamily="34" charset="0"/>
                <a:cs typeface="Arial" panose="020B0604020202020204" pitchFamily="34" charset="0"/>
              </a:rPr>
              <a:t>daar?</a:t>
            </a:r>
          </a:p>
          <a:p>
            <a:r>
              <a:rPr lang="nl-NL" sz="3200" baseline="30000" dirty="0" smtClean="0">
                <a:solidFill>
                  <a:srgbClr val="000000"/>
                </a:solidFill>
                <a:latin typeface="Arial" panose="020B0604020202020204" pitchFamily="34" charset="0"/>
                <a:cs typeface="Arial" panose="020B0604020202020204" pitchFamily="34" charset="0"/>
              </a:rPr>
              <a:t> </a:t>
            </a:r>
            <a:r>
              <a:rPr lang="nl-NL" sz="3200" dirty="0" smtClean="0">
                <a:solidFill>
                  <a:srgbClr val="000000"/>
                </a:solidFill>
                <a:latin typeface="Arial" panose="020B0604020202020204" pitchFamily="34" charset="0"/>
                <a:cs typeface="Arial" panose="020B0604020202020204" pitchFamily="34" charset="0"/>
              </a:rPr>
              <a:t>    </a:t>
            </a:r>
          </a:p>
          <a:p>
            <a:pPr algn="just"/>
            <a:endParaRPr lang="en-US" altLang="nl-NL" dirty="0">
              <a:latin typeface="Calibri" panose="020F050202020403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67532" y="4835369"/>
            <a:ext cx="727735" cy="1026151"/>
          </a:xfrm>
          <a:prstGeom prst="rect">
            <a:avLst/>
          </a:prstGeom>
        </p:spPr>
      </p:pic>
      <p:sp>
        <p:nvSpPr>
          <p:cNvPr id="5" name="Rectangle 4"/>
          <p:cNvSpPr/>
          <p:nvPr/>
        </p:nvSpPr>
        <p:spPr>
          <a:xfrm>
            <a:off x="7725021" y="5433833"/>
            <a:ext cx="4085165" cy="420628"/>
          </a:xfrm>
          <a:prstGeom prst="rect">
            <a:avLst/>
          </a:prstGeom>
        </p:spPr>
        <p:txBody>
          <a:bodyPr wrap="square">
            <a:spAutoFit/>
          </a:bodyPr>
          <a:lstStyle/>
          <a:p>
            <a:r>
              <a:rPr lang="nl-NL" sz="3200" baseline="30000" dirty="0">
                <a:solidFill>
                  <a:srgbClr val="000000"/>
                </a:solidFill>
                <a:latin typeface="Arial" panose="020B0604020202020204" pitchFamily="34" charset="0"/>
                <a:cs typeface="Arial" panose="020B0604020202020204" pitchFamily="34" charset="0"/>
              </a:rPr>
              <a:t>Wie leven er op de Zuidpool?</a:t>
            </a:r>
            <a:endParaRPr lang="nl-NL" sz="3200" baseline="30000" dirty="0">
              <a:solidFill>
                <a:srgbClr val="7FC241"/>
              </a:solidFill>
              <a:latin typeface="Arial" panose="020B0604020202020204" pitchFamily="34" charset="0"/>
              <a:cs typeface="Arial" panose="020B0604020202020204" pitchFamily="34" charset="0"/>
            </a:endParaRPr>
          </a:p>
        </p:txBody>
      </p:sp>
      <p:pic>
        <p:nvPicPr>
          <p:cNvPr id="6" name="RyEXQqhXvNY"/>
          <p:cNvPicPr>
            <a:picLocks noRot="1" noChangeAspect="1"/>
          </p:cNvPicPr>
          <p:nvPr>
            <a:videoFile r:link="rId1"/>
          </p:nvPr>
        </p:nvPicPr>
        <p:blipFill>
          <a:blip r:embed="rId7"/>
          <a:stretch>
            <a:fillRect/>
          </a:stretch>
        </p:blipFill>
        <p:spPr>
          <a:xfrm>
            <a:off x="594953" y="1735730"/>
            <a:ext cx="5982423" cy="3365113"/>
          </a:xfrm>
          <a:prstGeom prst="rect">
            <a:avLst/>
          </a:prstGeom>
          <a:ln w="57150">
            <a:solidFill>
              <a:schemeClr val="bg1"/>
            </a:solidFill>
          </a:ln>
          <a:effectLst>
            <a:outerShdw blurRad="50800" dist="38100" dir="2700000" algn="tl" rotWithShape="0">
              <a:prstClr val="black">
                <a:alpha val="40000"/>
              </a:prstClr>
            </a:outerShdw>
          </a:effectLst>
        </p:spPr>
      </p:pic>
      <p:pic>
        <p:nvPicPr>
          <p:cNvPr id="19"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143317" y="1742541"/>
            <a:ext cx="803874" cy="313755"/>
          </a:xfrm>
          <a:prstGeom prst="rect">
            <a:avLst/>
          </a:prstGeom>
        </p:spPr>
      </p:pic>
    </p:spTree>
    <p:extLst>
      <p:ext uri="{BB962C8B-B14F-4D97-AF65-F5344CB8AC3E}">
        <p14:creationId xmlns:p14="http://schemas.microsoft.com/office/powerpoint/2010/main" val="26997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219745"/>
            <a:ext cx="547503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39"/>
          <p:cNvPicPr/>
          <p:nvPr/>
        </p:nvPicPr>
        <p:blipFill rotWithShape="1">
          <a:blip r:embed="rId5" cstate="print">
            <a:extLst>
              <a:ext uri="{28A0092B-C50C-407E-A947-70E740481C1C}">
                <a14:useLocalDpi xmlns:a14="http://schemas.microsoft.com/office/drawing/2010/main"/>
              </a:ext>
            </a:extLst>
          </a:blip>
          <a:srcRect r="-1412" b="43463"/>
          <a:stretch/>
        </p:blipFill>
        <p:spPr>
          <a:xfrm>
            <a:off x="7191395" y="1618998"/>
            <a:ext cx="4971228" cy="3531673"/>
          </a:xfrm>
          <a:prstGeom prst="rect">
            <a:avLst/>
          </a:prstGeom>
          <a:ln>
            <a:noFill/>
          </a:ln>
          <a:effectLst>
            <a:outerShdw blurRad="50800" dist="38100" dir="2700000" algn="tl" rotWithShape="0">
              <a:prstClr val="black">
                <a:alpha val="40000"/>
              </a:prstClr>
            </a:outerShdw>
          </a:effectLst>
        </p:spPr>
      </p:pic>
      <p:sp>
        <p:nvSpPr>
          <p:cNvPr id="17" name="Rectangle 16"/>
          <p:cNvSpPr/>
          <p:nvPr/>
        </p:nvSpPr>
        <p:spPr>
          <a:xfrm>
            <a:off x="7951506" y="2572086"/>
            <a:ext cx="3946452" cy="2944396"/>
          </a:xfrm>
          <a:prstGeom prst="rect">
            <a:avLst/>
          </a:prstGeom>
        </p:spPr>
        <p:txBody>
          <a:bodyPr wrap="square">
            <a:spAutoFit/>
          </a:bodyPr>
          <a:lstStyle/>
          <a:p>
            <a:endParaRPr lang="en-US" sz="3200" baseline="30000" dirty="0">
              <a:solidFill>
                <a:srgbClr val="000000"/>
              </a:solidFill>
              <a:latin typeface="Arial" panose="020B0604020202020204" pitchFamily="34" charset="0"/>
              <a:cs typeface="Arial" panose="020B0604020202020204" pitchFamily="34" charset="0"/>
            </a:endParaRPr>
          </a:p>
          <a:p>
            <a:r>
              <a:rPr lang="en-US" sz="3200" baseline="30000" dirty="0">
                <a:solidFill>
                  <a:srgbClr val="000000"/>
                </a:solidFill>
                <a:latin typeface="Arial" panose="020B0604020202020204" pitchFamily="34" charset="0"/>
                <a:cs typeface="Arial" panose="020B0604020202020204" pitchFamily="34" charset="0"/>
              </a:rPr>
              <a:t>b</a:t>
            </a:r>
            <a:r>
              <a:rPr lang="nl-NL" sz="3200" baseline="30000" dirty="0">
                <a:solidFill>
                  <a:srgbClr val="000000"/>
                </a:solidFill>
                <a:latin typeface="Arial" panose="020B0604020202020204" pitchFamily="34" charset="0"/>
                <a:cs typeface="Arial" panose="020B0604020202020204" pitchFamily="34" charset="0"/>
              </a:rPr>
              <a:t>. Welke dieren zagen jullie </a:t>
            </a:r>
            <a:r>
              <a:rPr lang="nl-NL" sz="3200" baseline="30000" dirty="0" smtClean="0">
                <a:solidFill>
                  <a:srgbClr val="000000"/>
                </a:solidFill>
                <a:latin typeface="Arial" panose="020B0604020202020204" pitchFamily="34" charset="0"/>
                <a:cs typeface="Arial" panose="020B0604020202020204" pitchFamily="34" charset="0"/>
              </a:rPr>
              <a:t>in </a:t>
            </a:r>
            <a:r>
              <a:rPr lang="nl-NL" sz="3200" baseline="30000" dirty="0">
                <a:solidFill>
                  <a:srgbClr val="000000"/>
                </a:solidFill>
                <a:latin typeface="Arial" panose="020B0604020202020204" pitchFamily="34" charset="0"/>
                <a:cs typeface="Arial" panose="020B0604020202020204" pitchFamily="34" charset="0"/>
              </a:rPr>
              <a:t>het  </a:t>
            </a:r>
            <a:r>
              <a:rPr lang="nl-NL" sz="3200" baseline="30000" dirty="0" smtClean="0">
                <a:solidFill>
                  <a:srgbClr val="000000"/>
                </a:solidFill>
                <a:latin typeface="Arial" panose="020B0604020202020204" pitchFamily="34" charset="0"/>
                <a:cs typeface="Arial" panose="020B0604020202020204" pitchFamily="34" charset="0"/>
              </a:rPr>
              <a:t>filmpje</a:t>
            </a:r>
            <a:r>
              <a:rPr lang="nl-NL" sz="3200" baseline="30000" dirty="0">
                <a:solidFill>
                  <a:srgbClr val="000000"/>
                </a:solidFill>
                <a:latin typeface="Arial" panose="020B0604020202020204" pitchFamily="34" charset="0"/>
                <a:cs typeface="Arial" panose="020B0604020202020204" pitchFamily="34" charset="0"/>
              </a:rPr>
              <a:t>?</a:t>
            </a:r>
          </a:p>
          <a:p>
            <a:r>
              <a:rPr lang="nl-NL" sz="3200" baseline="30000" dirty="0">
                <a:solidFill>
                  <a:srgbClr val="000000"/>
                </a:solidFill>
                <a:latin typeface="Arial" panose="020B0604020202020204" pitchFamily="34" charset="0"/>
                <a:cs typeface="Arial" panose="020B0604020202020204" pitchFamily="34" charset="0"/>
              </a:rPr>
              <a:t>c. Leven er ook mensen op de Noordpool? Wie?</a:t>
            </a:r>
            <a:endParaRPr lang="nl-NL" sz="3200" baseline="30000" dirty="0">
              <a:solidFill>
                <a:srgbClr val="7FC241"/>
              </a:solidFill>
              <a:latin typeface="Arial" panose="020B0604020202020204" pitchFamily="34" charset="0"/>
              <a:cs typeface="Arial" panose="020B0604020202020204" pitchFamily="34" charset="0"/>
            </a:endParaRPr>
          </a:p>
          <a:p>
            <a:r>
              <a:rPr lang="nl-NL" sz="3200" baseline="30000" dirty="0">
                <a:solidFill>
                  <a:srgbClr val="000000"/>
                </a:solidFill>
                <a:latin typeface="Arial" panose="020B0604020202020204" pitchFamily="34" charset="0"/>
                <a:cs typeface="Arial" panose="020B0604020202020204" pitchFamily="34" charset="0"/>
              </a:rPr>
              <a:t>d. Schat in: hoeveel graden is het op de Noordpool?</a:t>
            </a:r>
            <a:endParaRPr lang="nl-NL" sz="3200" baseline="30000" dirty="0">
              <a:solidFill>
                <a:srgbClr val="7FC241"/>
              </a:solidFill>
              <a:latin typeface="Arial" panose="020B0604020202020204" pitchFamily="34" charset="0"/>
              <a:cs typeface="Arial" panose="020B0604020202020204" pitchFamily="34" charset="0"/>
            </a:endParaRPr>
          </a:p>
          <a:p>
            <a:pPr algn="just"/>
            <a:endParaRPr lang="nl-NL" altLang="nl-NL" dirty="0" smtClean="0">
              <a:latin typeface="Calibri" panose="020F0502020204030204" pitchFamily="34" charset="0"/>
            </a:endParaRPr>
          </a:p>
          <a:p>
            <a:pPr algn="just"/>
            <a:endParaRPr lang="en-US" altLang="nl-NL" dirty="0">
              <a:latin typeface="Calibri" panose="020F0502020204030204" pitchFamily="34" charset="0"/>
            </a:endParaRPr>
          </a:p>
        </p:txBody>
      </p:sp>
      <p:pic>
        <p:nvPicPr>
          <p:cNvPr id="20" name="Picture 39"/>
          <p:cNvPicPr/>
          <p:nvPr/>
        </p:nvPicPr>
        <p:blipFill rotWithShape="1">
          <a:blip r:embed="rId5" cstate="print">
            <a:extLst>
              <a:ext uri="{28A0092B-C50C-407E-A947-70E740481C1C}">
                <a14:useLocalDpi xmlns:a14="http://schemas.microsoft.com/office/drawing/2010/main"/>
              </a:ext>
            </a:extLst>
          </a:blip>
          <a:srcRect r="-1412" b="23924"/>
          <a:stretch/>
        </p:blipFill>
        <p:spPr>
          <a:xfrm>
            <a:off x="7191394" y="1336614"/>
            <a:ext cx="4971229" cy="4441908"/>
          </a:xfrm>
          <a:prstGeom prst="rect">
            <a:avLst/>
          </a:prstGeom>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56849">
            <a:off x="9605851" y="1594607"/>
            <a:ext cx="2082124" cy="1676056"/>
          </a:xfrm>
          <a:prstGeom prst="rect">
            <a:avLst/>
          </a:prstGeom>
          <a:effectLst>
            <a:outerShdw blurRad="50800" dist="38100" dir="2700000" algn="tl" rotWithShape="0">
              <a:prstClr val="black">
                <a:alpha val="40000"/>
              </a:prstClr>
            </a:outerShdw>
          </a:effectLst>
        </p:spPr>
      </p:pic>
      <p:sp>
        <p:nvSpPr>
          <p:cNvPr id="22" name="Rectangle 21"/>
          <p:cNvSpPr/>
          <p:nvPr/>
        </p:nvSpPr>
        <p:spPr>
          <a:xfrm>
            <a:off x="7529315" y="3875995"/>
            <a:ext cx="4075047" cy="1733808"/>
          </a:xfrm>
          <a:prstGeom prst="rect">
            <a:avLst/>
          </a:prstGeom>
        </p:spPr>
        <p:txBody>
          <a:bodyPr wrap="square">
            <a:spAutoFit/>
          </a:bodyPr>
          <a:lstStyle/>
          <a:p>
            <a:pPr marL="514350" indent="-514350">
              <a:buFont typeface="+mj-lt"/>
              <a:buAutoNum type="alphaLcPeriod" startAt="3"/>
            </a:pPr>
            <a:endParaRPr lang="nl-NL"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startAt="3"/>
            </a:pPr>
            <a:r>
              <a:rPr lang="nl-NL" sz="3200" baseline="30000" dirty="0" smtClean="0">
                <a:solidFill>
                  <a:srgbClr val="000000"/>
                </a:solidFill>
                <a:latin typeface="Arial" panose="020B0604020202020204" pitchFamily="34" charset="0"/>
                <a:cs typeface="Arial" panose="020B0604020202020204" pitchFamily="34" charset="0"/>
              </a:rPr>
              <a:t>Welke landen liggen rondom de Noordpool?</a:t>
            </a:r>
          </a:p>
          <a:p>
            <a:pPr marL="514350" indent="-514350">
              <a:buFont typeface="+mj-lt"/>
              <a:buAutoNum type="alphaLcPeriod" startAt="3"/>
            </a:pPr>
            <a:r>
              <a:rPr lang="nl-NL" sz="3200" baseline="30000" dirty="0" smtClean="0">
                <a:solidFill>
                  <a:srgbClr val="000000"/>
                </a:solidFill>
                <a:latin typeface="Arial" panose="020B0604020202020204" pitchFamily="34" charset="0"/>
                <a:cs typeface="Arial" panose="020B0604020202020204" pitchFamily="34" charset="0"/>
              </a:rPr>
              <a:t>In welke zee ligt de Noordpool? </a:t>
            </a:r>
            <a:endParaRPr lang="nl-NL" b="1" baseline="30000" dirty="0">
              <a:solidFill>
                <a:srgbClr val="000000"/>
              </a:solidFill>
              <a:latin typeface="Georgia" panose="02040502050405020303" pitchFamily="18" charset="0"/>
            </a:endParaRPr>
          </a:p>
        </p:txBody>
      </p:sp>
      <p:sp>
        <p:nvSpPr>
          <p:cNvPr id="7" name="Rectangle 6"/>
          <p:cNvSpPr/>
          <p:nvPr/>
        </p:nvSpPr>
        <p:spPr>
          <a:xfrm>
            <a:off x="8053990" y="2776158"/>
            <a:ext cx="4073980" cy="1405513"/>
          </a:xfrm>
          <a:prstGeom prst="rect">
            <a:avLst/>
          </a:prstGeom>
        </p:spPr>
        <p:txBody>
          <a:bodyPr wrap="square">
            <a:spAutoFit/>
          </a:bodyPr>
          <a:lstStyle/>
          <a:p>
            <a:r>
              <a:rPr lang="nl-NL" sz="3200" baseline="30000" dirty="0">
                <a:solidFill>
                  <a:srgbClr val="000000"/>
                </a:solidFill>
                <a:latin typeface="Arial" panose="020B0604020202020204" pitchFamily="34" charset="0"/>
                <a:cs typeface="Arial" panose="020B0604020202020204" pitchFamily="34" charset="0"/>
              </a:rPr>
              <a:t>De Noordpool is het  noordelijkste gebied op aarde. Maak groepjes en zoek in de atlas de informatie op. </a:t>
            </a:r>
          </a:p>
        </p:txBody>
      </p:sp>
      <p:pic>
        <p:nvPicPr>
          <p:cNvPr id="10" name="RyEXQqhXvNY"/>
          <p:cNvPicPr>
            <a:picLocks noRot="1" noChangeAspect="1"/>
          </p:cNvPicPr>
          <p:nvPr>
            <a:videoFile r:link="rId1"/>
          </p:nvPr>
        </p:nvPicPr>
        <p:blipFill>
          <a:blip r:embed="rId7"/>
          <a:stretch>
            <a:fillRect/>
          </a:stretch>
        </p:blipFill>
        <p:spPr>
          <a:xfrm>
            <a:off x="629151" y="1784947"/>
            <a:ext cx="5873588" cy="3303893"/>
          </a:xfrm>
          <a:prstGeom prst="rect">
            <a:avLst/>
          </a:prstGeom>
          <a:ln w="57150">
            <a:solidFill>
              <a:srgbClr val="FFFFFF"/>
            </a:solidFill>
          </a:ln>
          <a:effectLst>
            <a:outerShdw blurRad="50800" dist="38100" dir="2700000" algn="tl" rotWithShape="0">
              <a:prstClr val="black">
                <a:alpha val="40000"/>
              </a:prstClr>
            </a:outerShdw>
          </a:effectLst>
        </p:spPr>
      </p:pic>
      <p:pic>
        <p:nvPicPr>
          <p:cNvPr id="25"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436142" y="1549453"/>
            <a:ext cx="803874" cy="313755"/>
          </a:xfrm>
          <a:prstGeom prst="rect">
            <a:avLst/>
          </a:prstGeom>
        </p:spPr>
      </p:pic>
    </p:spTree>
    <p:extLst>
      <p:ext uri="{BB962C8B-B14F-4D97-AF65-F5344CB8AC3E}">
        <p14:creationId xmlns:p14="http://schemas.microsoft.com/office/powerpoint/2010/main" val="2611634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5878286" y="382320"/>
            <a:ext cx="5475034" cy="875520"/>
          </a:xfrm>
          <a:prstGeom prst="flowChartManualInput">
            <a:avLst/>
          </a:prstGeom>
          <a:blipFill>
            <a:blip r:embed="rId3"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9473"/>
          <a:stretch/>
        </p:blipFill>
        <p:spPr>
          <a:xfrm>
            <a:off x="561861" y="565770"/>
            <a:ext cx="4523499" cy="4993444"/>
          </a:xfrm>
          <a:prstGeom prst="rect">
            <a:avLst/>
          </a:prstGeom>
          <a:ln w="76200">
            <a:solidFill>
              <a:srgbClr val="FFFFFF"/>
            </a:solidFill>
          </a:ln>
          <a:effectLst>
            <a:outerShdw blurRad="50800" dist="38100" dir="2700000" algn="tl" rotWithShape="0">
              <a:prstClr val="black">
                <a:alpha val="40000"/>
              </a:prstClr>
            </a:outerShdw>
          </a:effectLst>
        </p:spPr>
      </p:pic>
      <p:sp>
        <p:nvSpPr>
          <p:cNvPr id="14" name="Rectangle 13"/>
          <p:cNvSpPr/>
          <p:nvPr/>
        </p:nvSpPr>
        <p:spPr>
          <a:xfrm>
            <a:off x="5878286" y="1983536"/>
            <a:ext cx="5475034" cy="2585323"/>
          </a:xfrm>
          <a:prstGeom prst="rect">
            <a:avLst/>
          </a:prstGeom>
          <a:solidFill>
            <a:srgbClr val="FFFFFF">
              <a:alpha val="40000"/>
            </a:srgbClr>
          </a:solidFill>
        </p:spPr>
        <p:txBody>
          <a:bodyPr wrap="square">
            <a:spAutoFit/>
          </a:bodyPr>
          <a:lstStyle/>
          <a:p>
            <a:r>
              <a:rPr lang="nl-NL" dirty="0" smtClean="0">
                <a:solidFill>
                  <a:schemeClr val="accent1"/>
                </a:solidFill>
                <a:latin typeface="Kristen ITC" panose="03050502040202030202" pitchFamily="66" charset="0"/>
              </a:rPr>
              <a:t>Wat doet deze ijsbeer?</a:t>
            </a:r>
          </a:p>
          <a:p>
            <a:endParaRPr lang="nl-NL" dirty="0">
              <a:solidFill>
                <a:schemeClr val="accent1"/>
              </a:solidFill>
              <a:latin typeface="Kristen ITC" panose="03050502040202030202" pitchFamily="66" charset="0"/>
            </a:endParaRPr>
          </a:p>
          <a:p>
            <a:r>
              <a:rPr lang="nl-NL" dirty="0" smtClean="0">
                <a:solidFill>
                  <a:schemeClr val="accent1"/>
                </a:solidFill>
                <a:latin typeface="Kristen ITC" panose="03050502040202030202" pitchFamily="66" charset="0"/>
              </a:rPr>
              <a:t>Nee </a:t>
            </a:r>
            <a:r>
              <a:rPr lang="nl-NL" dirty="0">
                <a:solidFill>
                  <a:schemeClr val="accent1"/>
                </a:solidFill>
                <a:latin typeface="Kristen ITC" panose="03050502040202030202" pitchFamily="66" charset="0"/>
              </a:rPr>
              <a:t>hoor, deze ijsbeer bekijkt niet of zijn haar nog goed zit: hij is op jacht. </a:t>
            </a:r>
          </a:p>
          <a:p>
            <a:endParaRPr lang="nl-NL" dirty="0">
              <a:solidFill>
                <a:schemeClr val="accent1"/>
              </a:solidFill>
              <a:latin typeface="Kristen ITC" panose="03050502040202030202" pitchFamily="66" charset="0"/>
            </a:endParaRPr>
          </a:p>
          <a:p>
            <a:r>
              <a:rPr lang="nl-NL" dirty="0">
                <a:solidFill>
                  <a:schemeClr val="accent1"/>
                </a:solidFill>
                <a:latin typeface="Kristen ITC" panose="03050502040202030202" pitchFamily="66" charset="0"/>
              </a:rPr>
              <a:t>IJsberen gebruiken openingen in het ijs om op zeehonden te jagen. Zonder ijs kan de ijsbeer niet aan voedsel komen. </a:t>
            </a:r>
          </a:p>
          <a:p>
            <a:endParaRPr lang="nl-NL" dirty="0">
              <a:solidFill>
                <a:schemeClr val="accent1"/>
              </a:solidFill>
              <a:latin typeface="Kristen ITC" panose="03050502040202030202" pitchFamily="66" charset="0"/>
            </a:endParaRPr>
          </a:p>
        </p:txBody>
      </p:sp>
    </p:spTree>
    <p:extLst>
      <p:ext uri="{BB962C8B-B14F-4D97-AF65-F5344CB8AC3E}">
        <p14:creationId xmlns:p14="http://schemas.microsoft.com/office/powerpoint/2010/main" val="32579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9"/>
          <p:cNvPicPr/>
          <p:nvPr/>
        </p:nvPicPr>
        <p:blipFill rotWithShape="1">
          <a:blip r:embed="rId4" cstate="print">
            <a:extLst>
              <a:ext uri="{28A0092B-C50C-407E-A947-70E740481C1C}">
                <a14:useLocalDpi xmlns:a14="http://schemas.microsoft.com/office/drawing/2010/main"/>
              </a:ext>
            </a:extLst>
          </a:blip>
          <a:srcRect r="-1412" b="-1417"/>
          <a:stretch/>
        </p:blipFill>
        <p:spPr>
          <a:xfrm>
            <a:off x="7243079" y="919799"/>
            <a:ext cx="4690800" cy="4877448"/>
          </a:xfrm>
          <a:prstGeom prst="rect">
            <a:avLst/>
          </a:prstGeom>
          <a:ln>
            <a:noFill/>
          </a:ln>
          <a:effectLst>
            <a:outerShdw blurRad="50800" dist="38100" dir="2700000" algn="tl" rotWithShape="0">
              <a:prstClr val="black">
                <a:alpha val="40000"/>
              </a:prstClr>
            </a:outerShdw>
          </a:effectLst>
        </p:spPr>
      </p:pic>
      <p:sp>
        <p:nvSpPr>
          <p:cNvPr id="123"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6" name="CustomShape 4"/>
          <p:cNvSpPr/>
          <p:nvPr/>
        </p:nvSpPr>
        <p:spPr>
          <a:xfrm>
            <a:off x="0" y="365040"/>
            <a:ext cx="4427280" cy="875520"/>
          </a:xfrm>
          <a:prstGeom prst="rect">
            <a:avLst/>
          </a:prstGeom>
          <a:blipFill>
            <a:blip r:embed="rId5"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000" b="1" strike="noStrike" dirty="0" smtClean="0">
                <a:solidFill>
                  <a:srgbClr val="FFFFFF"/>
                </a:solidFill>
                <a:latin typeface="HelveticaNeue bold"/>
              </a:rPr>
              <a:t>1 </a:t>
            </a:r>
            <a:r>
              <a:rPr lang="en-US" sz="4000" b="1" strike="noStrike" dirty="0">
                <a:solidFill>
                  <a:srgbClr val="FFFFFF"/>
                </a:solidFill>
                <a:latin typeface="HelveticaNeue bold"/>
              </a:rPr>
              <a:t>HET KLIMAAT</a:t>
            </a:r>
            <a:endParaRPr dirty="0"/>
          </a:p>
        </p:txBody>
      </p:sp>
      <p:sp>
        <p:nvSpPr>
          <p:cNvPr id="14" name="Arc 15"/>
          <p:cNvSpPr/>
          <p:nvPr/>
        </p:nvSpPr>
        <p:spPr>
          <a:xfrm rot="3063607" flipH="1">
            <a:off x="5583409" y="905599"/>
            <a:ext cx="503541" cy="1130720"/>
          </a:xfrm>
          <a:prstGeom prst="arc">
            <a:avLst>
              <a:gd name="adj1" fmla="val 18455988"/>
              <a:gd name="adj2" fmla="val 3959276"/>
            </a:avLst>
          </a:prstGeom>
          <a:noFill/>
          <a:ln w="38100">
            <a:solidFill>
              <a:srgbClr val="8FCAE7"/>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a:p>
        </p:txBody>
      </p:sp>
      <p:sp>
        <p:nvSpPr>
          <p:cNvPr id="15" name="TextBox 14"/>
          <p:cNvSpPr txBox="1"/>
          <p:nvPr/>
        </p:nvSpPr>
        <p:spPr>
          <a:xfrm rot="21400958">
            <a:off x="5735781" y="346680"/>
            <a:ext cx="3817206" cy="810478"/>
          </a:xfrm>
          <a:prstGeom prst="rect">
            <a:avLst/>
          </a:prstGeom>
          <a:noFill/>
        </p:spPr>
        <p:txBody>
          <a:bodyPr wrap="square" rtlCol="0">
            <a:spAutoFit/>
          </a:bodyPr>
          <a:lstStyle/>
          <a:p>
            <a:r>
              <a:rPr lang="nl-NL" sz="2800" baseline="30000" dirty="0">
                <a:solidFill>
                  <a:srgbClr val="000000"/>
                </a:solidFill>
                <a:latin typeface="Kristen ITC" panose="03050502040202030202" pitchFamily="66" charset="0"/>
                <a:cs typeface="Arial" panose="020B0604020202020204" pitchFamily="34" charset="0"/>
              </a:rPr>
              <a:t>Bekijk het filmpje ‘Handen af van de Noordpool’</a:t>
            </a:r>
            <a:endParaRPr lang="nl-NL" sz="2800" b="1" u="sng" dirty="0">
              <a:solidFill>
                <a:schemeClr val="accent1"/>
              </a:solidFill>
              <a:latin typeface="Kristen ITC" panose="03050502040202030202" pitchFamily="66" charset="0"/>
            </a:endParaRPr>
          </a:p>
        </p:txBody>
      </p:sp>
      <p:sp>
        <p:nvSpPr>
          <p:cNvPr id="9" name="Rectangle 8"/>
          <p:cNvSpPr/>
          <p:nvPr/>
        </p:nvSpPr>
        <p:spPr>
          <a:xfrm>
            <a:off x="7493889" y="1481279"/>
            <a:ext cx="4212618" cy="4698722"/>
          </a:xfrm>
          <a:prstGeom prst="rect">
            <a:avLst/>
          </a:prstGeom>
        </p:spPr>
        <p:txBody>
          <a:bodyPr wrap="square">
            <a:spAutoFit/>
          </a:bodyPr>
          <a:lstStyle/>
          <a:p>
            <a:r>
              <a:rPr lang="nl-NL" sz="3200" b="1" baseline="30000" dirty="0" smtClean="0">
                <a:solidFill>
                  <a:srgbClr val="000000"/>
                </a:solidFill>
                <a:latin typeface="Arial" panose="020B0604020202020204" pitchFamily="34" charset="0"/>
                <a:cs typeface="Arial" panose="020B0604020202020204" pitchFamily="34" charset="0"/>
              </a:rPr>
              <a:t> </a:t>
            </a:r>
            <a:r>
              <a:rPr lang="nl-NL" sz="3200" b="1" dirty="0" smtClean="0">
                <a:solidFill>
                  <a:srgbClr val="000000"/>
                </a:solidFill>
                <a:latin typeface="Arial" panose="020B0604020202020204" pitchFamily="34" charset="0"/>
                <a:cs typeface="Arial" panose="020B0604020202020204" pitchFamily="34" charset="0"/>
              </a:rPr>
              <a:t>    </a:t>
            </a:r>
            <a:r>
              <a:rPr lang="nl-NL" sz="3200" b="1" baseline="30000" dirty="0" smtClean="0">
                <a:solidFill>
                  <a:srgbClr val="000000"/>
                </a:solidFill>
                <a:latin typeface="Arial" panose="020B0604020202020204" pitchFamily="34" charset="0"/>
                <a:cs typeface="Arial" panose="020B0604020202020204" pitchFamily="34" charset="0"/>
              </a:rPr>
              <a:t>Opdracht 2</a:t>
            </a:r>
          </a:p>
          <a:p>
            <a:pPr marL="514350" indent="-514350">
              <a:buFont typeface="+mj-lt"/>
              <a:buAutoNum type="alphaLcPeriod"/>
            </a:pPr>
            <a:endParaRPr lang="nl-NL"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Welke </a:t>
            </a:r>
            <a:r>
              <a:rPr lang="nl-NL" sz="3200" baseline="30000" dirty="0">
                <a:solidFill>
                  <a:srgbClr val="000000"/>
                </a:solidFill>
                <a:latin typeface="Arial" panose="020B0604020202020204" pitchFamily="34" charset="0"/>
                <a:cs typeface="Arial" panose="020B0604020202020204" pitchFamily="34" charset="0"/>
              </a:rPr>
              <a:t>landen en wat voor bedrijven willen naar de Noordpool komen? </a:t>
            </a: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Hoe </a:t>
            </a:r>
            <a:r>
              <a:rPr lang="nl-NL" sz="3200" baseline="30000" dirty="0">
                <a:solidFill>
                  <a:srgbClr val="000000"/>
                </a:solidFill>
                <a:latin typeface="Arial" panose="020B0604020202020204" pitchFamily="34" charset="0"/>
                <a:cs typeface="Arial" panose="020B0604020202020204" pitchFamily="34" charset="0"/>
              </a:rPr>
              <a:t>komt het dat ze nu bij de Noordpool kunnen komen?</a:t>
            </a:r>
          </a:p>
          <a:p>
            <a:pPr marL="514350" indent="-514350">
              <a:buFont typeface="+mj-lt"/>
              <a:buAutoNum type="alphaLcPeriod"/>
            </a:pPr>
            <a:r>
              <a:rPr lang="nl-NL" sz="3200" baseline="30000" dirty="0" smtClean="0">
                <a:solidFill>
                  <a:srgbClr val="000000"/>
                </a:solidFill>
                <a:latin typeface="Arial" panose="020B0604020202020204" pitchFamily="34" charset="0"/>
                <a:cs typeface="Arial" panose="020B0604020202020204" pitchFamily="34" charset="0"/>
              </a:rPr>
              <a:t>Wat </a:t>
            </a:r>
            <a:r>
              <a:rPr lang="nl-NL" sz="3200" baseline="30000" dirty="0">
                <a:solidFill>
                  <a:srgbClr val="000000"/>
                </a:solidFill>
                <a:latin typeface="Arial" panose="020B0604020202020204" pitchFamily="34" charset="0"/>
                <a:cs typeface="Arial" panose="020B0604020202020204" pitchFamily="34" charset="0"/>
              </a:rPr>
              <a:t>kan er gebeuren als ze in het ijzige Noordpoolgebied naar olie boren? </a:t>
            </a:r>
            <a:endParaRPr lang="nl-NL" sz="3200" baseline="30000" dirty="0" smtClean="0">
              <a:solidFill>
                <a:srgbClr val="000000"/>
              </a:solidFill>
              <a:latin typeface="Arial" panose="020B0604020202020204" pitchFamily="34" charset="0"/>
              <a:cs typeface="Arial" panose="020B0604020202020204" pitchFamily="34" charset="0"/>
            </a:endParaRPr>
          </a:p>
          <a:p>
            <a:pPr algn="just"/>
            <a:endParaRPr lang="nl-NL" dirty="0" smtClean="0">
              <a:latin typeface="Calibri" panose="020F0502020204030204" pitchFamily="34" charset="0"/>
            </a:endParaRPr>
          </a:p>
          <a:p>
            <a:pPr algn="just"/>
            <a:endParaRPr lang="nl-NL" altLang="nl-NL" dirty="0" smtClean="0">
              <a:latin typeface="Calibri" panose="020F0502020204030204" pitchFamily="34" charset="0"/>
            </a:endParaRPr>
          </a:p>
          <a:p>
            <a:pPr algn="just"/>
            <a:endParaRPr lang="en-US" altLang="nl-NL" dirty="0">
              <a:latin typeface="Calibri" panose="020F0502020204030204" pitchFamily="34" charset="0"/>
            </a:endParaRPr>
          </a:p>
        </p:txBody>
      </p:sp>
      <p:pic>
        <p:nvPicPr>
          <p:cNvPr id="2" name="YVORGUqAGK8"/>
          <p:cNvPicPr>
            <a:picLocks noRot="1" noChangeAspect="1"/>
          </p:cNvPicPr>
          <p:nvPr>
            <a:videoFile r:link="rId1"/>
          </p:nvPr>
        </p:nvPicPr>
        <p:blipFill>
          <a:blip r:embed="rId6"/>
          <a:stretch>
            <a:fillRect/>
          </a:stretch>
        </p:blipFill>
        <p:spPr>
          <a:xfrm>
            <a:off x="747310" y="1735098"/>
            <a:ext cx="5762411" cy="3241356"/>
          </a:xfrm>
          <a:prstGeom prst="rect">
            <a:avLst/>
          </a:prstGeom>
          <a:ln w="57150">
            <a:solidFill>
              <a:srgbClr val="FFFFFF"/>
            </a:solidFill>
          </a:ln>
          <a:effectLst>
            <a:outerShdw blurRad="50800" dist="38100" dir="2700000" algn="tl" rotWithShape="0">
              <a:prstClr val="black">
                <a:alpha val="40000"/>
              </a:prstClr>
            </a:outerShdw>
          </a:effectLst>
        </p:spPr>
      </p:pic>
      <p:pic>
        <p:nvPicPr>
          <p:cNvPr id="19"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9895" b="89895" l="2958" r="97206">
                        <a14:backgroundMark x1="35168" y1="44842" x2="55711" y2="42737"/>
                        <a14:backgroundMark x1="84881" y1="55579" x2="85210" y2="40842"/>
                        <a14:backgroundMark x1="18899" y1="44842" x2="26294" y2="55579"/>
                        <a14:backgroundMark x1="16187" y1="78526" x2="92605" y2="85474"/>
                        <a14:backgroundMark x1="88332" y1="21895" x2="25883" y2="12842"/>
                      </a14:backgroundRemoval>
                    </a14:imgEffect>
                  </a14:imgLayer>
                </a14:imgProps>
              </a:ext>
              <a:ext uri="{28A0092B-C50C-407E-A947-70E740481C1C}">
                <a14:useLocalDpi xmlns:a14="http://schemas.microsoft.com/office/drawing/2010/main"/>
              </a:ext>
            </a:extLst>
          </a:blip>
          <a:stretch>
            <a:fillRect/>
          </a:stretch>
        </p:blipFill>
        <p:spPr>
          <a:xfrm rot="18627352">
            <a:off x="436142" y="1549453"/>
            <a:ext cx="803874" cy="313755"/>
          </a:xfrm>
          <a:prstGeom prst="rect">
            <a:avLst/>
          </a:prstGeom>
        </p:spPr>
      </p:pic>
      <p:sp>
        <p:nvSpPr>
          <p:cNvPr id="16"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21"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Tree>
    <p:extLst>
      <p:ext uri="{BB962C8B-B14F-4D97-AF65-F5344CB8AC3E}">
        <p14:creationId xmlns:p14="http://schemas.microsoft.com/office/powerpoint/2010/main" val="15430109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9"/>
          <p:cNvPicPr/>
          <p:nvPr/>
        </p:nvPicPr>
        <p:blipFill rotWithShape="1">
          <a:blip r:embed="rId3" cstate="print">
            <a:extLst>
              <a:ext uri="{28A0092B-C50C-407E-A947-70E740481C1C}">
                <a14:useLocalDpi xmlns:a14="http://schemas.microsoft.com/office/drawing/2010/main"/>
              </a:ext>
            </a:extLst>
          </a:blip>
          <a:srcRect r="-1412" b="23581"/>
          <a:stretch/>
        </p:blipFill>
        <p:spPr>
          <a:xfrm>
            <a:off x="163285" y="1169013"/>
            <a:ext cx="6411685" cy="4609510"/>
          </a:xfrm>
          <a:prstGeom prst="rect">
            <a:avLst/>
          </a:prstGeom>
          <a:ln>
            <a:noFill/>
          </a:ln>
          <a:effectLst>
            <a:outerShdw blurRad="50800" dist="38100" dir="2700000" algn="tl" rotWithShape="0">
              <a:prstClr val="black">
                <a:alpha val="40000"/>
              </a:prstClr>
            </a:outerShdw>
          </a:effectLst>
        </p:spPr>
      </p:pic>
      <p:sp>
        <p:nvSpPr>
          <p:cNvPr id="119" name="CustomShape 1"/>
          <p:cNvSpPr/>
          <p:nvPr/>
        </p:nvSpPr>
        <p:spPr>
          <a:xfrm rot="18801000">
            <a:off x="4771440" y="5907240"/>
            <a:ext cx="627840" cy="635040"/>
          </a:xfrm>
          <a:prstGeom prst="teardrop">
            <a:avLst>
              <a:gd name="adj" fmla="val 40554"/>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0" name="CustomShape 2"/>
          <p:cNvSpPr/>
          <p:nvPr/>
        </p:nvSpPr>
        <p:spPr>
          <a:xfrm>
            <a:off x="0" y="5966640"/>
            <a:ext cx="12191760" cy="891000"/>
          </a:xfrm>
          <a:prstGeom prst="rect">
            <a:avLst/>
          </a:prstGeom>
          <a:solidFill>
            <a:srgbClr val="8FCAE7"/>
          </a:solidFill>
          <a:ln>
            <a:noFill/>
          </a:ln>
        </p:spPr>
        <p:style>
          <a:lnRef idx="2">
            <a:schemeClr val="accent1">
              <a:shade val="50000"/>
            </a:schemeClr>
          </a:lnRef>
          <a:fillRef idx="1">
            <a:schemeClr val="accent1"/>
          </a:fillRef>
          <a:effectRef idx="0">
            <a:schemeClr val="accent1"/>
          </a:effectRef>
          <a:fontRef idx="minor"/>
        </p:style>
      </p:sp>
      <p:sp>
        <p:nvSpPr>
          <p:cNvPr id="121" name="CustomShape 3"/>
          <p:cNvSpPr/>
          <p:nvPr/>
        </p:nvSpPr>
        <p:spPr>
          <a:xfrm flipH="1">
            <a:off x="0" y="191033"/>
            <a:ext cx="5475034" cy="875520"/>
          </a:xfrm>
          <a:prstGeom prst="flowChartManualInput">
            <a:avLst/>
          </a:prstGeom>
          <a:blipFill>
            <a:blip r:embed="rId4" cstate="print">
              <a:duotone>
                <a:prstClr val="black"/>
                <a:srgbClr val="C3C3C8">
                  <a:tint val="45000"/>
                  <a:satMod val="400000"/>
                </a:srgbClr>
              </a:duotone>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p:style>
        <p:txBody>
          <a:bodyPr anchor="ctr"/>
          <a:lstStyle/>
          <a:p>
            <a:pPr algn="r">
              <a:lnSpc>
                <a:spcPct val="100000"/>
              </a:lnSpc>
            </a:pPr>
            <a:r>
              <a:rPr lang="en-US" sz="4400" b="1" strike="noStrike" dirty="0" smtClean="0">
                <a:solidFill>
                  <a:srgbClr val="FFFFFF"/>
                </a:solidFill>
                <a:latin typeface="HelveticaNeue bold"/>
              </a:rPr>
              <a:t>1 DE NOORDPOOL</a:t>
            </a:r>
            <a:endParaRPr dirty="0"/>
          </a:p>
        </p:txBody>
      </p:sp>
      <p:sp>
        <p:nvSpPr>
          <p:cNvPr id="122" name="CustomShape 4"/>
          <p:cNvSpPr/>
          <p:nvPr/>
        </p:nvSpPr>
        <p:spPr>
          <a:xfrm>
            <a:off x="0" y="6176880"/>
            <a:ext cx="1219176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800" b="1" dirty="0" smtClean="0">
                <a:solidFill>
                  <a:schemeClr val="bg1">
                    <a:lumMod val="50000"/>
                  </a:schemeClr>
                </a:solidFill>
                <a:latin typeface="HelveticaNeue bold"/>
              </a:rPr>
              <a:t>	1</a:t>
            </a:r>
            <a:r>
              <a:rPr lang="en-US" sz="2800" b="1" strike="noStrike" dirty="0" smtClean="0">
                <a:solidFill>
                  <a:schemeClr val="bg1">
                    <a:lumMod val="50000"/>
                  </a:schemeClr>
                </a:solidFill>
                <a:latin typeface="HelveticaNeue bold"/>
              </a:rPr>
              <a:t> DE NOORDPOOL	 </a:t>
            </a:r>
            <a:r>
              <a:rPr lang="en-US" sz="2800" b="1" dirty="0" smtClean="0">
                <a:solidFill>
                  <a:srgbClr val="FFFFFF"/>
                </a:solidFill>
                <a:latin typeface="HelveticaNeue bold"/>
              </a:rPr>
              <a:t>2 KLIMAAT &amp; ENERGIE	  </a:t>
            </a:r>
            <a:r>
              <a:rPr lang="en-US" sz="2800" b="1" dirty="0">
                <a:solidFill>
                  <a:srgbClr val="FFFFFF"/>
                </a:solidFill>
                <a:latin typeface="HelveticaNeue bold"/>
              </a:rPr>
              <a:t>3</a:t>
            </a:r>
            <a:r>
              <a:rPr lang="en-US" sz="2800" b="1" strike="noStrike" dirty="0" smtClean="0">
                <a:solidFill>
                  <a:srgbClr val="FFFFFF"/>
                </a:solidFill>
                <a:latin typeface="HelveticaNeue bold"/>
              </a:rPr>
              <a:t> </a:t>
            </a:r>
            <a:r>
              <a:rPr lang="en-US" sz="2800" b="1" strike="noStrike" dirty="0">
                <a:solidFill>
                  <a:srgbClr val="FFFFFF"/>
                </a:solidFill>
                <a:latin typeface="HelveticaNeue bold"/>
              </a:rPr>
              <a:t>IN ACTIE</a:t>
            </a:r>
            <a:endParaRPr dirty="0"/>
          </a:p>
        </p:txBody>
      </p:sp>
      <p:sp>
        <p:nvSpPr>
          <p:cNvPr id="2" name="Rectangle 1">
            <a:hlinkClick r:id="" action="ppaction://noaction"/>
          </p:cNvPr>
          <p:cNvSpPr/>
          <p:nvPr/>
        </p:nvSpPr>
        <p:spPr>
          <a:xfrm>
            <a:off x="4638976" y="6176880"/>
            <a:ext cx="3388605"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2"/>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hlinkClick r:id="" action="ppaction://noaction"/>
          </p:cNvPr>
          <p:cNvSpPr/>
          <p:nvPr/>
        </p:nvSpPr>
        <p:spPr>
          <a:xfrm>
            <a:off x="9303488" y="6176880"/>
            <a:ext cx="2049832" cy="494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p:cNvSpPr/>
          <p:nvPr/>
        </p:nvSpPr>
        <p:spPr>
          <a:xfrm>
            <a:off x="7106468" y="3713891"/>
            <a:ext cx="5153474" cy="1959511"/>
          </a:xfrm>
          <a:prstGeom prst="rect">
            <a:avLst/>
          </a:prstGeom>
          <a:solidFill>
            <a:srgbClr val="8FCAE7">
              <a:alpha val="50000"/>
            </a:srgbClr>
          </a:solidFill>
        </p:spPr>
        <p:txBody>
          <a:bodyPr wrap="square">
            <a:spAutoFit/>
          </a:bodyPr>
          <a:lstStyle/>
          <a:p>
            <a:r>
              <a:rPr lang="en-GB" sz="2800" b="1" baseline="30000" dirty="0">
                <a:solidFill>
                  <a:schemeClr val="bg1"/>
                </a:solidFill>
                <a:latin typeface="Kristen ITC" panose="03050502040202030202" pitchFamily="66" charset="0"/>
              </a:rPr>
              <a:t> </a:t>
            </a:r>
            <a:endParaRPr lang="en-GB" sz="2800" b="1" baseline="30000" dirty="0" smtClean="0">
              <a:solidFill>
                <a:schemeClr val="bg1"/>
              </a:solidFill>
              <a:latin typeface="Kristen ITC" panose="03050502040202030202" pitchFamily="66" charset="0"/>
            </a:endParaRPr>
          </a:p>
          <a:p>
            <a:pPr>
              <a:lnSpc>
                <a:spcPct val="150000"/>
              </a:lnSpc>
            </a:pP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Je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weet</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nu:</a:t>
            </a:r>
          </a:p>
          <a:p>
            <a:pPr marL="457200" indent="-457200">
              <a:lnSpc>
                <a:spcPct val="150000"/>
              </a:lnSpc>
              <a:buFont typeface="Arial" panose="020B0604020202020204" pitchFamily="34" charset="0"/>
              <a:buChar char="•"/>
            </a:pP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waar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de Noordpool ligt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en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wie er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leven</a:t>
            </a:r>
          </a:p>
          <a:p>
            <a:pPr marL="457200" indent="-457200">
              <a:buFont typeface="Arial" panose="020B0604020202020204" pitchFamily="34" charset="0"/>
              <a:buChar char="•"/>
            </a:pP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t</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enminste 2 bedreigingen voor </a:t>
            </a:r>
            <a:r>
              <a:rPr lang="nl-NL"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de </a:t>
            </a:r>
            <a:r>
              <a:rPr lang="nl-NL"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N</a:t>
            </a:r>
            <a:r>
              <a:rPr lang="en-GB" sz="2800" baseline="30000" dirty="0" err="1" smtClean="0">
                <a:solidFill>
                  <a:schemeClr val="bg1"/>
                </a:solidFill>
                <a:effectLst>
                  <a:outerShdw blurRad="38100" dist="38100" dir="2700000" algn="tl">
                    <a:srgbClr val="000000">
                      <a:alpha val="43137"/>
                    </a:srgbClr>
                  </a:outerShdw>
                </a:effectLst>
                <a:latin typeface="Kristen ITC" panose="03050502040202030202" pitchFamily="66" charset="0"/>
              </a:rPr>
              <a:t>oordpool</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en</a:t>
            </a:r>
            <a:r>
              <a:rPr lang="en-GB" sz="2800" baseline="30000" dirty="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smtClean="0">
                <a:solidFill>
                  <a:schemeClr val="bg1"/>
                </a:solidFill>
                <a:effectLst>
                  <a:outerShdw blurRad="38100" dist="38100" dir="2700000" algn="tl">
                    <a:srgbClr val="000000">
                      <a:alpha val="43137"/>
                    </a:srgbClr>
                  </a:outerShdw>
                </a:effectLst>
                <a:latin typeface="Kristen ITC" panose="03050502040202030202" pitchFamily="66" charset="0"/>
              </a:rPr>
              <a:t>haar</a:t>
            </a:r>
            <a:r>
              <a:rPr lang="en-GB" sz="2800" baseline="30000" dirty="0" smtClean="0">
                <a:solidFill>
                  <a:schemeClr val="bg1"/>
                </a:solidFill>
                <a:effectLst>
                  <a:outerShdw blurRad="38100" dist="38100" dir="2700000" algn="tl">
                    <a:srgbClr val="000000">
                      <a:alpha val="43137"/>
                    </a:srgbClr>
                  </a:outerShdw>
                </a:effectLst>
                <a:latin typeface="Kristen ITC" panose="03050502040202030202" pitchFamily="66" charset="0"/>
              </a:rPr>
              <a:t> </a:t>
            </a:r>
            <a:r>
              <a:rPr lang="en-GB" sz="2800" baseline="30000" dirty="0" err="1">
                <a:solidFill>
                  <a:schemeClr val="bg1"/>
                </a:solidFill>
                <a:effectLst>
                  <a:outerShdw blurRad="38100" dist="38100" dir="2700000" algn="tl">
                    <a:srgbClr val="000000">
                      <a:alpha val="43137"/>
                    </a:srgbClr>
                  </a:outerShdw>
                </a:effectLst>
                <a:latin typeface="Kristen ITC" panose="03050502040202030202" pitchFamily="66" charset="0"/>
              </a:rPr>
              <a:t>bewoners</a:t>
            </a:r>
            <a:endParaRPr lang="nl-NL" sz="2800" dirty="0">
              <a:solidFill>
                <a:schemeClr val="bg1"/>
              </a:solidFill>
              <a:effectLst>
                <a:outerShdw blurRad="38100" dist="38100" dir="2700000" algn="tl">
                  <a:srgbClr val="000000">
                    <a:alpha val="43137"/>
                  </a:srgbClr>
                </a:outerShdw>
              </a:effectLst>
              <a:latin typeface="Kristen ITC" panose="03050502040202030202" pitchFamily="66"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6468" y="358125"/>
            <a:ext cx="4750714" cy="3169124"/>
          </a:xfrm>
          <a:prstGeom prst="rect">
            <a:avLst/>
          </a:prstGeom>
          <a:ln w="57150">
            <a:solidFill>
              <a:schemeClr val="bg1"/>
            </a:solidFill>
          </a:ln>
          <a:effectLst>
            <a:outerShdw blurRad="50800" dist="38100" dir="2700000" algn="tl" rotWithShape="0">
              <a:prstClr val="black">
                <a:alpha val="40000"/>
              </a:prstClr>
            </a:outerShdw>
          </a:effectLst>
        </p:spPr>
      </p:pic>
      <p:sp>
        <p:nvSpPr>
          <p:cNvPr id="14" name="Rectangle 13"/>
          <p:cNvSpPr/>
          <p:nvPr/>
        </p:nvSpPr>
        <p:spPr>
          <a:xfrm>
            <a:off x="679853" y="2177405"/>
            <a:ext cx="5753604" cy="3703578"/>
          </a:xfrm>
          <a:prstGeom prst="rect">
            <a:avLst/>
          </a:prstGeom>
        </p:spPr>
        <p:txBody>
          <a:bodyPr wrap="square">
            <a:spAutoFit/>
          </a:bodyPr>
          <a:lstStyle/>
          <a:p>
            <a:pPr marL="514350" indent="-514350">
              <a:buFont typeface="+mj-lt"/>
              <a:buAutoNum type="alphaLcPeriod" startAt="4"/>
            </a:pPr>
            <a:r>
              <a:rPr lang="en-US" sz="3200" baseline="30000" dirty="0" err="1">
                <a:solidFill>
                  <a:srgbClr val="000000"/>
                </a:solidFill>
                <a:latin typeface="Arial" panose="020B0604020202020204" pitchFamily="34" charset="0"/>
                <a:cs typeface="Arial" panose="020B0604020202020204" pitchFamily="34" charset="0"/>
              </a:rPr>
              <a:t>Voer</a:t>
            </a:r>
            <a:r>
              <a:rPr lang="en-US" sz="3200" baseline="30000" dirty="0">
                <a:solidFill>
                  <a:srgbClr val="000000"/>
                </a:solidFill>
                <a:latin typeface="Arial" panose="020B0604020202020204" pitchFamily="34" charset="0"/>
                <a:cs typeface="Arial" panose="020B0604020202020204" pitchFamily="34" charset="0"/>
              </a:rPr>
              <a:t> in </a:t>
            </a:r>
            <a:r>
              <a:rPr lang="en-US" sz="3200" baseline="30000" dirty="0" err="1">
                <a:solidFill>
                  <a:srgbClr val="000000"/>
                </a:solidFill>
                <a:latin typeface="Arial" panose="020B0604020202020204" pitchFamily="34" charset="0"/>
                <a:cs typeface="Arial" panose="020B0604020202020204" pitchFamily="34" charset="0"/>
              </a:rPr>
              <a:t>tweetallen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een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smtClean="0">
                <a:solidFill>
                  <a:srgbClr val="000000"/>
                </a:solidFill>
                <a:latin typeface="Arial" panose="020B0604020202020204" pitchFamily="34" charset="0"/>
                <a:cs typeface="Arial" panose="020B0604020202020204" pitchFamily="34" charset="0"/>
              </a:rPr>
              <a:t>gesprek</a:t>
            </a:r>
            <a:r>
              <a:rPr lang="en-US" sz="3200" baseline="30000" dirty="0" smtClean="0">
                <a:solidFill>
                  <a:srgbClr val="000000"/>
                </a:solidFill>
                <a:latin typeface="Arial" panose="020B0604020202020204" pitchFamily="34" charset="0"/>
                <a:cs typeface="Arial" panose="020B0604020202020204" pitchFamily="34" charset="0"/>
              </a:rPr>
              <a:t>. De linker </a:t>
            </a:r>
            <a:r>
              <a:rPr lang="en-US" sz="3200" baseline="30000" dirty="0" err="1">
                <a:solidFill>
                  <a:srgbClr val="000000"/>
                </a:solidFill>
                <a:latin typeface="Arial" panose="020B0604020202020204" pitchFamily="34" charset="0"/>
                <a:cs typeface="Arial" panose="020B0604020202020204" pitchFamily="34" charset="0"/>
              </a:rPr>
              <a:t>persoon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doet</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alsof</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hij</a:t>
            </a:r>
            <a:r>
              <a:rPr lang="en-US" sz="3200" baseline="30000" dirty="0">
                <a:solidFill>
                  <a:srgbClr val="000000"/>
                </a:solidFill>
                <a:latin typeface="Arial" panose="020B0604020202020204" pitchFamily="34" charset="0"/>
                <a:cs typeface="Arial" panose="020B0604020202020204" pitchFamily="34" charset="0"/>
              </a:rPr>
              <a:t> van </a:t>
            </a:r>
            <a:r>
              <a:rPr lang="en-US" sz="3200" baseline="30000" dirty="0" err="1">
                <a:solidFill>
                  <a:srgbClr val="000000"/>
                </a:solidFill>
                <a:latin typeface="Arial" panose="020B0604020202020204" pitchFamily="34" charset="0"/>
                <a:cs typeface="Arial" panose="020B0604020202020204" pitchFamily="34" charset="0"/>
              </a:rPr>
              <a:t>een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bedrijf</a:t>
            </a:r>
            <a:r>
              <a:rPr lang="en-US" sz="3200" baseline="30000" dirty="0">
                <a:solidFill>
                  <a:srgbClr val="000000"/>
                </a:solidFill>
                <a:latin typeface="Arial" panose="020B0604020202020204" pitchFamily="34" charset="0"/>
                <a:cs typeface="Arial" panose="020B0604020202020204" pitchFamily="34" charset="0"/>
              </a:rPr>
              <a:t> is </a:t>
            </a:r>
            <a:r>
              <a:rPr lang="en-US" sz="3200" baseline="30000" dirty="0" err="1">
                <a:solidFill>
                  <a:srgbClr val="000000"/>
                </a:solidFill>
                <a:latin typeface="Arial" panose="020B0604020202020204" pitchFamily="34" charset="0"/>
                <a:cs typeface="Arial" panose="020B0604020202020204" pitchFamily="34" charset="0"/>
              </a:rPr>
              <a:t>en</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vertelt</a:t>
            </a:r>
            <a:r>
              <a:rPr lang="en-US" sz="3200" baseline="30000" dirty="0">
                <a:solidFill>
                  <a:srgbClr val="000000"/>
                </a:solidFill>
                <a:latin typeface="Arial" panose="020B0604020202020204" pitchFamily="34" charset="0"/>
                <a:cs typeface="Arial" panose="020B0604020202020204" pitchFamily="34" charset="0"/>
              </a:rPr>
              <a:t> </a:t>
            </a:r>
            <a:r>
              <a:rPr lang="en-US" sz="3200" baseline="30000" dirty="0" err="1">
                <a:solidFill>
                  <a:srgbClr val="000000"/>
                </a:solidFill>
                <a:latin typeface="Arial" panose="020B0604020202020204" pitchFamily="34" charset="0"/>
                <a:cs typeface="Arial" panose="020B0604020202020204" pitchFamily="34" charset="0"/>
              </a:rPr>
              <a:t>waarom</a:t>
            </a:r>
            <a:r>
              <a:rPr lang="en-US" sz="3200" baseline="30000" dirty="0">
                <a:solidFill>
                  <a:srgbClr val="000000"/>
                </a:solidFill>
                <a:latin typeface="Arial" panose="020B0604020202020204" pitchFamily="34" charset="0"/>
                <a:cs typeface="Arial" panose="020B0604020202020204" pitchFamily="34" charset="0"/>
              </a:rPr>
              <a:t> het </a:t>
            </a:r>
            <a:r>
              <a:rPr lang="nl-NL" sz="3200" baseline="30000" dirty="0">
                <a:solidFill>
                  <a:srgbClr val="000000"/>
                </a:solidFill>
                <a:latin typeface="Arial" panose="020B0604020202020204" pitchFamily="34" charset="0"/>
                <a:cs typeface="Arial" panose="020B0604020202020204" pitchFamily="34" charset="0"/>
              </a:rPr>
              <a:t>belangrijk is om naar de Noordpool te gaan. De rechter persoon doet alsof hij van </a:t>
            </a:r>
            <a:r>
              <a:rPr lang="nl-NL" sz="3200" baseline="30000" dirty="0" smtClean="0">
                <a:solidFill>
                  <a:srgbClr val="000000"/>
                </a:solidFill>
                <a:latin typeface="Arial" panose="020B0604020202020204" pitchFamily="34" charset="0"/>
                <a:cs typeface="Arial" panose="020B0604020202020204" pitchFamily="34" charset="0"/>
              </a:rPr>
              <a:t>Greenpeace </a:t>
            </a:r>
            <a:r>
              <a:rPr lang="nl-NL" sz="3200" baseline="30000" dirty="0">
                <a:solidFill>
                  <a:srgbClr val="000000"/>
                </a:solidFill>
                <a:latin typeface="Arial" panose="020B0604020202020204" pitchFamily="34" charset="0"/>
                <a:cs typeface="Arial" panose="020B0604020202020204" pitchFamily="34" charset="0"/>
              </a:rPr>
              <a:t>is en vertelt waarom hij niet wil dat er bedrijven op de Noordpool </a:t>
            </a:r>
            <a:r>
              <a:rPr lang="nl-NL" sz="3200" baseline="30000" dirty="0" smtClean="0">
                <a:solidFill>
                  <a:srgbClr val="000000"/>
                </a:solidFill>
                <a:latin typeface="Arial" panose="020B0604020202020204" pitchFamily="34" charset="0"/>
                <a:cs typeface="Arial" panose="020B0604020202020204" pitchFamily="34" charset="0"/>
              </a:rPr>
              <a:t>komen</a:t>
            </a:r>
            <a:r>
              <a:rPr lang="nl-NL" sz="3200" baseline="30000" dirty="0">
                <a:solidFill>
                  <a:srgbClr val="000000"/>
                </a:solidFill>
                <a:latin typeface="Arial" panose="020B0604020202020204" pitchFamily="34" charset="0"/>
                <a:cs typeface="Arial" panose="020B0604020202020204" pitchFamily="34" charset="0"/>
              </a:rPr>
              <a:t>. </a:t>
            </a:r>
          </a:p>
          <a:p>
            <a:pPr marL="4171950" lvl="8" indent="-514350">
              <a:buFont typeface="+mj-lt"/>
              <a:buAutoNum type="alphaLcPeriod" startAt="4"/>
            </a:pPr>
            <a:endParaRPr lang="en-US"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startAt="4"/>
            </a:pPr>
            <a:endParaRPr lang="nl-NL" sz="3200" baseline="30000" dirty="0" smtClean="0">
              <a:solidFill>
                <a:srgbClr val="000000"/>
              </a:solidFill>
              <a:latin typeface="Arial" panose="020B0604020202020204" pitchFamily="34" charset="0"/>
              <a:cs typeface="Arial" panose="020B0604020202020204" pitchFamily="34" charset="0"/>
            </a:endParaRPr>
          </a:p>
          <a:p>
            <a:pPr marL="514350" indent="-514350">
              <a:buFont typeface="+mj-lt"/>
              <a:buAutoNum type="alphaLcPeriod" startAt="4"/>
            </a:pPr>
            <a:r>
              <a:rPr lang="nl-NL" sz="3200" baseline="30000" dirty="0" smtClean="0">
                <a:solidFill>
                  <a:srgbClr val="000000"/>
                </a:solidFill>
                <a:latin typeface="Arial" panose="020B0604020202020204" pitchFamily="34" charset="0"/>
                <a:cs typeface="Arial" panose="020B0604020202020204" pitchFamily="34" charset="0"/>
              </a:rPr>
              <a:t>Schrijf op wat je zelf vindt: mogen bedrijven </a:t>
            </a:r>
            <a:r>
              <a:rPr lang="nl-NL" sz="3200" baseline="30000" dirty="0">
                <a:solidFill>
                  <a:srgbClr val="000000"/>
                </a:solidFill>
                <a:latin typeface="Arial" panose="020B0604020202020204" pitchFamily="34" charset="0"/>
                <a:cs typeface="Arial" panose="020B0604020202020204" pitchFamily="34" charset="0"/>
              </a:rPr>
              <a:t>naar de Noordpool komen? </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7728">
            <a:off x="4552496" y="4146756"/>
            <a:ext cx="1629580" cy="15256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512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15619</TotalTime>
  <Words>3328</Words>
  <Application>Microsoft Office PowerPoint</Application>
  <PresentationFormat>Widescreen</PresentationFormat>
  <Paragraphs>352</Paragraphs>
  <Slides>24</Slides>
  <Notes>24</Notes>
  <HiddenSlides>0</HiddenSlides>
  <MMClips>9</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Calibri</vt:lpstr>
      <vt:lpstr>Calibri Light</vt:lpstr>
      <vt:lpstr>DejaVu Sans</vt:lpstr>
      <vt:lpstr>Georgia</vt:lpstr>
      <vt:lpstr>HelveticaNeue bold</vt:lpstr>
      <vt:lpstr>Kristen ITC</vt:lpstr>
      <vt:lpstr>StarSymbol</vt:lpstr>
      <vt:lpstr>Times New Roman</vt:lpstr>
      <vt:lpstr>Verdana</vt:lpstr>
      <vt:lpstr>Wingdings</vt:lpstr>
      <vt:lpstr>Kantoorthema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Greenpeace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Elize van Berkel</dc:creator>
  <cp:lastModifiedBy>Elize van Berkel</cp:lastModifiedBy>
  <cp:revision>330</cp:revision>
  <dcterms:created xsi:type="dcterms:W3CDTF">2015-07-21T11:35:35Z</dcterms:created>
  <dcterms:modified xsi:type="dcterms:W3CDTF">2017-08-04T09:24:00Z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Greenpeace</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19</vt:i4>
  </property>
</Properties>
</file>